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BADBF-DB80-4F4B-AB81-751005BCA462}" type="datetimeFigureOut">
              <a:rPr lang="en-GB" smtClean="0"/>
              <a:t>22/11/2019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33DF6-4AC8-4172-91BC-F5775E27B1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644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2093C-9119-443D-A04B-462EBF18A574}" type="slidenum">
              <a:rPr lang="tr-TR">
                <a:solidFill>
                  <a:prstClr val="black"/>
                </a:solidFill>
              </a:rPr>
              <a:pPr/>
              <a:t>5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715907"/>
            <a:ext cx="4984962" cy="4467701"/>
          </a:xfrm>
          <a:ln/>
        </p:spPr>
        <p:txBody>
          <a:bodyPr lIns="90488" tIns="44450" rIns="90488" bIns="4445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838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FB8C89-06D2-40BB-B03A-88B86E292C28}" type="slidenum">
              <a:rPr lang="tr-TR">
                <a:solidFill>
                  <a:prstClr val="black"/>
                </a:solidFill>
              </a:rPr>
              <a:pPr/>
              <a:t>9</a:t>
            </a:fld>
            <a:endParaRPr lang="tr-TR">
              <a:solidFill>
                <a:prstClr val="black"/>
              </a:solidFill>
            </a:endParaRPr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6357" y="4715907"/>
            <a:ext cx="4984962" cy="4467701"/>
          </a:xfrm>
          <a:ln/>
        </p:spPr>
        <p:txBody>
          <a:bodyPr lIns="90488" tIns="44450" rIns="90488" bIns="44450"/>
          <a:lstStyle/>
          <a:p>
            <a:endParaRPr lang="tr-TR"/>
          </a:p>
        </p:txBody>
      </p:sp>
      <p:sp>
        <p:nvSpPr>
          <p:cNvPr id="1372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3" y="750888"/>
            <a:ext cx="4946650" cy="3709987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4057363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6C0A9-4DEB-49ED-B2A5-9F6DBC6FA0F2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0535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DD9A-B722-4246-B7B7-919F3CC879FF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1253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DE14-DB4D-48AE-A703-8AC45FB711CF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81702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en-US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F8D2EFF-4DD6-40F5-A823-C6AC094F687C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94581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en-US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8450429-64FA-4976-AA16-A8BB863EEE25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24536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121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AB049-F5AC-492D-99C6-15190EE8647C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4833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53A77-2850-446B-A3AB-1717AC790EAA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1620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A70D-045B-40D9-9048-8A269B6A010D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4123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358B8-4A86-4E5C-A6CA-6310D2922E40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4262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307-B78D-4F58-A082-863BF438D9C3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3133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61AE1-713B-4565-A6F3-459A888ECF91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288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Recai Coşkun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3B2DA-CDB7-446B-BFA3-F6047449DC38}" type="slidenum">
              <a:rPr lang="tr-TR" altLang="en-US" smtClean="0"/>
              <a:pPr/>
              <a:t>‹#›</a:t>
            </a:fld>
            <a:endParaRPr lang="tr-T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altLang="en-US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A46189-BA47-405E-B450-AF0E649B238B}" type="slidenum">
              <a:rPr lang="tr-TR" altLang="en-US" smtClean="0"/>
              <a:pPr/>
              <a:t>‹#›</a:t>
            </a:fld>
            <a:endParaRPr lang="tr-TR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altLang="en-US">
                <a:solidFill>
                  <a:srgbClr val="EEECE1"/>
                </a:solidFill>
              </a:rPr>
              <a:t>Recai Coşkun</a:t>
            </a:r>
            <a:endParaRPr lang="tr-TR" altLang="en-US" dirty="0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12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  <a:latin typeface="Franklin Gothic Heavy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EBDB43-A232-4C22-8055-41C0767A9C42}" type="slidenum">
              <a:rPr lang="tr-TR" altLang="en-US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en-US" dirty="0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latin typeface="Franklin Gothic Heavy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en-US" dirty="0">
                <a:solidFill>
                  <a:srgbClr val="EEECE1"/>
                </a:solidFill>
                <a:cs typeface="Arial" charset="0"/>
              </a:rPr>
              <a:t>Recai Coşkun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Franklin Gothic Heavy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en-US" dirty="0">
              <a:solidFill>
                <a:srgbClr val="EEECE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27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2924944"/>
            <a:ext cx="7344295" cy="3024336"/>
          </a:xfrm>
        </p:spPr>
        <p:txBody>
          <a:bodyPr>
            <a:normAutofit fontScale="90000"/>
          </a:bodyPr>
          <a:lstStyle/>
          <a:p>
            <a:br>
              <a:rPr lang="tr-TR" sz="6000" dirty="0">
                <a:latin typeface="Franklin Gothic Heavy" pitchFamily="34" charset="0"/>
              </a:rPr>
            </a:br>
            <a:r>
              <a:rPr lang="tr-TR" sz="6000" dirty="0">
                <a:solidFill>
                  <a:srgbClr val="FF0000"/>
                </a:solidFill>
                <a:latin typeface="Franklin Gothic Heavy" pitchFamily="34" charset="0"/>
              </a:rPr>
              <a:t>V- Örgüt Yönünün Belirlenmesi</a:t>
            </a:r>
            <a:br>
              <a:rPr lang="tr-TR" sz="4000" dirty="0">
                <a:latin typeface="Franklin Gothic Heavy" pitchFamily="34" charset="0"/>
              </a:rPr>
            </a:br>
            <a:br>
              <a:rPr lang="tr-TR" sz="4000" dirty="0">
                <a:latin typeface="Franklin Gothic Heavy" pitchFamily="34" charset="0"/>
              </a:rPr>
            </a:br>
            <a:r>
              <a:rPr lang="tr-TR" sz="4000" dirty="0">
                <a:latin typeface="Franklin Gothic Heavy" pitchFamily="34" charset="0"/>
              </a:rPr>
              <a:t>VİZYON, MİSYON, AMAÇLAR-HEDEFLER</a:t>
            </a:r>
            <a:br>
              <a:rPr lang="tr-TR" sz="4000" dirty="0">
                <a:latin typeface="Franklin Gothic Heavy" pitchFamily="34" charset="0"/>
              </a:rPr>
            </a:br>
            <a:r>
              <a:rPr lang="tr-TR" sz="4000" dirty="0">
                <a:latin typeface="Franklin Gothic Heavy" pitchFamily="34" charset="0"/>
              </a:rPr>
              <a:t>Örgütler kendilerini tanımlarlar. Bireylerin kişisel özellikleri ve hevesleri gibi örgütler de kendi özelliklerini tanımlar, farklarını ortaya koyar…</a:t>
            </a:r>
            <a:endParaRPr lang="en-US" sz="4000" dirty="0">
              <a:latin typeface="Franklin Gothic Heavy" pitchFamily="34" charset="0"/>
            </a:endParaRPr>
          </a:p>
        </p:txBody>
      </p:sp>
      <p:sp>
        <p:nvSpPr>
          <p:cNvPr id="3" name="2 Altbilgi Yer Tutucusu">
            <a:extLst>
              <a:ext uri="{FF2B5EF4-FFF2-40B4-BE49-F238E27FC236}">
                <a16:creationId xmlns:a16="http://schemas.microsoft.com/office/drawing/2014/main" id="{67AFC18A-E37C-4AE9-9E20-ED7B9DD2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</p:spPr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9C7714E-1E12-4CA1-9A67-9C412F597F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039" y="5415281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93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tr-TR" dirty="0">
                <a:latin typeface="Franklin Gothic Heavy" pitchFamily="34" charset="0"/>
              </a:rPr>
              <a:t>Hedefler</a:t>
            </a:r>
            <a:endParaRPr lang="en-US" dirty="0">
              <a:latin typeface="Franklin Gothic Heavy" pitchFamily="34" charset="0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196975"/>
            <a:ext cx="8204200" cy="4511675"/>
          </a:xfrm>
        </p:spPr>
        <p:txBody>
          <a:bodyPr/>
          <a:lstStyle/>
          <a:p>
            <a:r>
              <a:rPr lang="tr-TR" sz="2400" dirty="0">
                <a:latin typeface="Franklin Gothic Heavy" pitchFamily="34" charset="0"/>
              </a:rPr>
              <a:t>Ölçülebilir</a:t>
            </a:r>
            <a:endParaRPr lang="en-US" sz="2400" dirty="0">
              <a:latin typeface="Franklin Gothic Heavy" pitchFamily="34" charset="0"/>
            </a:endParaRPr>
          </a:p>
          <a:p>
            <a:r>
              <a:rPr lang="tr-TR" sz="2400" dirty="0">
                <a:latin typeface="Franklin Gothic Heavy" pitchFamily="34" charset="0"/>
              </a:rPr>
              <a:t>Belirgin</a:t>
            </a:r>
            <a:endParaRPr lang="en-US" sz="2400" dirty="0">
              <a:latin typeface="Franklin Gothic Heavy" pitchFamily="34" charset="0"/>
            </a:endParaRPr>
          </a:p>
          <a:p>
            <a:r>
              <a:rPr lang="tr-TR" sz="2400" dirty="0">
                <a:latin typeface="Franklin Gothic Heavy" pitchFamily="34" charset="0"/>
              </a:rPr>
              <a:t>Belli bir zamanda gerçekleştirilebilir</a:t>
            </a:r>
          </a:p>
          <a:p>
            <a:r>
              <a:rPr lang="tr-TR" sz="2400" dirty="0">
                <a:latin typeface="Franklin Gothic Heavy" pitchFamily="34" charset="0"/>
              </a:rPr>
              <a:t>Sonuç odaklı olarak oluşturulur.</a:t>
            </a:r>
          </a:p>
          <a:p>
            <a:pPr algn="ctr">
              <a:buFont typeface="Wingdings" pitchFamily="2" charset="2"/>
              <a:buNone/>
            </a:pPr>
            <a:r>
              <a:rPr lang="tr-TR" sz="2400" b="1" u="sng" dirty="0">
                <a:latin typeface="Franklin Gothic Heavy" pitchFamily="34" charset="0"/>
              </a:rPr>
              <a:t>örnekler</a:t>
            </a:r>
            <a:endParaRPr lang="en-US" sz="2400" b="1" u="sng" dirty="0">
              <a:latin typeface="Franklin Gothic Heavy" pitchFamily="34" charset="0"/>
            </a:endParaRPr>
          </a:p>
          <a:p>
            <a:r>
              <a:rPr lang="tr-TR" sz="2400" dirty="0">
                <a:latin typeface="Franklin Gothic Heavy" pitchFamily="34" charset="0"/>
              </a:rPr>
              <a:t>İki yıl sonra Üye sayısını % 25’e çıkaracağız.</a:t>
            </a:r>
          </a:p>
          <a:p>
            <a:r>
              <a:rPr lang="tr-TR" sz="2400" dirty="0">
                <a:latin typeface="Franklin Gothic Heavy" pitchFamily="34" charset="0"/>
              </a:rPr>
              <a:t>Bir yıl sonra Giderlerden % 50 azaltacağız.</a:t>
            </a:r>
          </a:p>
          <a:p>
            <a:pPr marL="114300" indent="0">
              <a:buNone/>
            </a:pPr>
            <a:endParaRPr lang="en-US" sz="2400" dirty="0">
              <a:latin typeface="Franklin Gothic Heavy" pitchFamily="34" charset="0"/>
            </a:endParaRPr>
          </a:p>
          <a:p>
            <a:endParaRPr lang="en-US" sz="2600" dirty="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1D1C-A9A8-4F6F-B50C-30D682869C27}" type="slidenum">
              <a:rPr lang="tr-TR" altLang="en-US"/>
              <a:pPr/>
              <a:t>10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0BE692B-354D-4195-9BA4-4225810BB0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747" y="4722524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419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r>
              <a:rPr lang="tr-TR" dirty="0">
                <a:latin typeface="Franklin Gothic Heavy" pitchFamily="34" charset="0"/>
              </a:rPr>
              <a:t>Tartışma Soruları</a:t>
            </a:r>
            <a:endParaRPr lang="en-US" dirty="0">
              <a:latin typeface="Franklin Gothic Heavy" pitchFamily="34" charset="0"/>
            </a:endParaRP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980728"/>
            <a:ext cx="8204200" cy="4511675"/>
          </a:xfrm>
        </p:spPr>
        <p:txBody>
          <a:bodyPr/>
          <a:lstStyle/>
          <a:p>
            <a:r>
              <a:rPr lang="tr-TR" sz="2800" dirty="0">
                <a:latin typeface="Franklin Gothic Heavy" pitchFamily="34" charset="0"/>
              </a:rPr>
              <a:t>Bildiğiniz Odalar içerisinde vizyon-misyon bildirgesi olanlar var mı?</a:t>
            </a:r>
          </a:p>
          <a:p>
            <a:r>
              <a:rPr lang="tr-TR" sz="2800" dirty="0">
                <a:latin typeface="Franklin Gothic Heavy" pitchFamily="34" charset="0"/>
              </a:rPr>
              <a:t>Her Odanın  vizyon-misyon bildirgesine ihtiyacı var mı?</a:t>
            </a:r>
          </a:p>
          <a:p>
            <a:r>
              <a:rPr lang="tr-TR" sz="2800" dirty="0">
                <a:latin typeface="Franklin Gothic Heavy" pitchFamily="34" charset="0"/>
              </a:rPr>
              <a:t>Herhangi iki Oda vizyon-misyon bildirgelerini karşılaştırın. Benzerlik ve farklılıklar neler?</a:t>
            </a:r>
            <a:endParaRPr lang="en-US" sz="2800" dirty="0">
              <a:latin typeface="Franklin Gothic Heavy" pitchFamily="34" charset="0"/>
            </a:endParaRPr>
          </a:p>
          <a:p>
            <a:endParaRPr lang="en-US" dirty="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5F54-A1B0-47D3-9F9A-B33558EE5FAC}" type="slidenum">
              <a:rPr lang="tr-TR" altLang="en-US"/>
              <a:pPr/>
              <a:t>11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06C66614-838B-4B8B-ACA6-44398EBB56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655" y="4722666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93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75726"/>
            <a:ext cx="7772400" cy="1143000"/>
          </a:xfrm>
        </p:spPr>
        <p:txBody>
          <a:bodyPr/>
          <a:lstStyle/>
          <a:p>
            <a:r>
              <a:rPr lang="tr-TR" dirty="0">
                <a:latin typeface="Franklin Gothic Heavy" pitchFamily="34" charset="0"/>
              </a:rPr>
              <a:t>      TEŞEKKÜRLER</a:t>
            </a:r>
            <a:endParaRPr lang="en-US" dirty="0">
              <a:latin typeface="Franklin Gothic Heavy" pitchFamily="34" charset="0"/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5F54-A1B0-47D3-9F9A-B33558EE5FAC}" type="slidenum">
              <a:rPr lang="tr-TR" altLang="en-US"/>
              <a:pPr/>
              <a:t>12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06C66614-838B-4B8B-ACA6-44398EBB56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655" y="4722666"/>
            <a:ext cx="666905" cy="808298"/>
          </a:xfrm>
          <a:prstGeom prst="rect">
            <a:avLst/>
          </a:prstGeom>
        </p:spPr>
      </p:pic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B5F687B2-4545-4FF7-BBB7-C3FEC39174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454113"/>
            <a:ext cx="2251686" cy="2729076"/>
          </a:xfrm>
        </p:spPr>
      </p:pic>
    </p:spTree>
    <p:extLst>
      <p:ext uri="{BB962C8B-B14F-4D97-AF65-F5344CB8AC3E}">
        <p14:creationId xmlns:p14="http://schemas.microsoft.com/office/powerpoint/2010/main" val="1351990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32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DA4D-DFF5-4FE3-A03E-261D2B2990F4}" type="slidenum">
              <a:rPr lang="tr-TR" altLang="en-US"/>
              <a:pPr/>
              <a:t>2</a:t>
            </a:fld>
            <a:endParaRPr lang="tr-TR" altLang="en-US"/>
          </a:p>
        </p:txBody>
      </p:sp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1066800" y="139700"/>
            <a:ext cx="794385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4000">
                <a:solidFill>
                  <a:srgbClr val="1F497D"/>
                </a:solidFill>
                <a:latin typeface="Garamond" pitchFamily="18" charset="0"/>
                <a:cs typeface="Arial" charset="0"/>
              </a:rPr>
              <a:t>Stratejik Yönetim Süreci</a:t>
            </a:r>
            <a:endParaRPr lang="en-US" sz="4000">
              <a:solidFill>
                <a:srgbClr val="1F497D"/>
              </a:solidFill>
              <a:latin typeface="Garamond" pitchFamily="18" charset="0"/>
              <a:cs typeface="Arial" charset="0"/>
            </a:endParaRPr>
          </a:p>
        </p:txBody>
      </p:sp>
      <p:grpSp>
        <p:nvGrpSpPr>
          <p:cNvPr id="128003" name="Group 3"/>
          <p:cNvGrpSpPr>
            <a:grpSpLocks/>
          </p:cNvGrpSpPr>
          <p:nvPr/>
        </p:nvGrpSpPr>
        <p:grpSpPr bwMode="auto">
          <a:xfrm>
            <a:off x="609600" y="1905000"/>
            <a:ext cx="7887660" cy="4324350"/>
            <a:chOff x="82" y="846"/>
            <a:chExt cx="5594" cy="3078"/>
          </a:xfrm>
        </p:grpSpPr>
        <p:sp>
          <p:nvSpPr>
            <p:cNvPr id="128004" name="AutoShape 4"/>
            <p:cNvSpPr>
              <a:spLocks noChangeArrowheads="1"/>
            </p:cNvSpPr>
            <p:nvPr/>
          </p:nvSpPr>
          <p:spPr bwMode="auto">
            <a:xfrm>
              <a:off x="2409" y="1162"/>
              <a:ext cx="1068" cy="1261"/>
            </a:xfrm>
            <a:prstGeom prst="homePlate">
              <a:avLst>
                <a:gd name="adj" fmla="val 25000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Strateji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Belirle</a:t>
              </a: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05" name="AutoShape 5"/>
            <p:cNvSpPr>
              <a:spLocks noChangeArrowheads="1"/>
            </p:cNvSpPr>
            <p:nvPr/>
          </p:nvSpPr>
          <p:spPr bwMode="auto">
            <a:xfrm>
              <a:off x="1248" y="1162"/>
              <a:ext cx="1060" cy="1261"/>
            </a:xfrm>
            <a:prstGeom prst="homePlate">
              <a:avLst>
                <a:gd name="adj" fmla="val 25000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Yön Belirle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Vizyon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Misyon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Hedefler</a:t>
              </a: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06" name="AutoShape 6"/>
            <p:cNvSpPr>
              <a:spLocks noChangeArrowheads="1"/>
            </p:cNvSpPr>
            <p:nvPr/>
          </p:nvSpPr>
          <p:spPr bwMode="auto">
            <a:xfrm>
              <a:off x="82" y="1162"/>
              <a:ext cx="1066" cy="1261"/>
            </a:xfrm>
            <a:prstGeom prst="homePlate">
              <a:avLst>
                <a:gd name="adj" fmla="val 25000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İç ve Dış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Çevre 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Analizi</a:t>
              </a: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07" name="AutoShape 7"/>
            <p:cNvSpPr>
              <a:spLocks noChangeArrowheads="1"/>
            </p:cNvSpPr>
            <p:nvPr/>
          </p:nvSpPr>
          <p:spPr bwMode="auto">
            <a:xfrm>
              <a:off x="3578" y="1162"/>
              <a:ext cx="1061" cy="1261"/>
            </a:xfrm>
            <a:prstGeom prst="homePlate">
              <a:avLst>
                <a:gd name="adj" fmla="val 25000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Stratejiyi</a:t>
              </a:r>
            </a:p>
            <a:p>
              <a:pPr algn="ctr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Uygula</a:t>
              </a: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08" name="Oval 8"/>
            <p:cNvSpPr>
              <a:spLocks noChangeArrowheads="1"/>
            </p:cNvSpPr>
            <p:nvPr/>
          </p:nvSpPr>
          <p:spPr bwMode="auto">
            <a:xfrm>
              <a:off x="2461" y="2830"/>
              <a:ext cx="892" cy="695"/>
            </a:xfrm>
            <a:prstGeom prst="ellipse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Gerekli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Düzeltmeyi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Yap</a:t>
              </a:r>
              <a:endParaRPr lang="en-US" sz="1700" b="1">
                <a:solidFill>
                  <a:srgbClr val="CC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28009" name="Oval 9"/>
            <p:cNvSpPr>
              <a:spLocks noChangeArrowheads="1"/>
            </p:cNvSpPr>
            <p:nvPr/>
          </p:nvSpPr>
          <p:spPr bwMode="auto">
            <a:xfrm>
              <a:off x="1296" y="2830"/>
              <a:ext cx="892" cy="695"/>
            </a:xfrm>
            <a:prstGeom prst="ellipse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700" b="1">
                <a:solidFill>
                  <a:srgbClr val="CC0000"/>
                </a:solidFill>
                <a:latin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Gerekli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Düzeltmeyi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Yap</a:t>
              </a:r>
              <a:endParaRPr lang="en-US" sz="1700" b="1">
                <a:solidFill>
                  <a:srgbClr val="CC0000"/>
                </a:solidFill>
                <a:latin typeface="Times New Roman" pitchFamily="18" charset="0"/>
                <a:cs typeface="Arial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0" name="Oval 10"/>
            <p:cNvSpPr>
              <a:spLocks noChangeArrowheads="1"/>
            </p:cNvSpPr>
            <p:nvPr/>
          </p:nvSpPr>
          <p:spPr bwMode="auto">
            <a:xfrm>
              <a:off x="133" y="2830"/>
              <a:ext cx="892" cy="695"/>
            </a:xfrm>
            <a:prstGeom prst="ellipse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Gerekli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Düzeltmeyi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Arial" charset="0"/>
                  <a:cs typeface="Arial" charset="0"/>
                </a:rPr>
                <a:t>Yap</a:t>
              </a:r>
              <a:endParaRPr lang="en-US" sz="1700" b="1">
                <a:solidFill>
                  <a:srgbClr val="CC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1" name="Oval 11"/>
            <p:cNvSpPr>
              <a:spLocks noChangeArrowheads="1"/>
            </p:cNvSpPr>
            <p:nvPr/>
          </p:nvSpPr>
          <p:spPr bwMode="auto">
            <a:xfrm>
              <a:off x="3626" y="2830"/>
              <a:ext cx="892" cy="695"/>
            </a:xfrm>
            <a:prstGeom prst="ellipse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Gerekli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Düzeltmeyi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Yap</a:t>
              </a:r>
              <a:endParaRPr lang="en-US" sz="1700" b="1">
                <a:solidFill>
                  <a:srgbClr val="CC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28012" name="Oval 12"/>
            <p:cNvSpPr>
              <a:spLocks noChangeArrowheads="1"/>
            </p:cNvSpPr>
            <p:nvPr/>
          </p:nvSpPr>
          <p:spPr bwMode="auto">
            <a:xfrm>
              <a:off x="4748" y="2830"/>
              <a:ext cx="892" cy="695"/>
            </a:xfrm>
            <a:prstGeom prst="ellipse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B2B2B2">
                    <a:gamma/>
                    <a:tint val="27451"/>
                    <a:invGamma/>
                  </a:srgbClr>
                </a:gs>
              </a:gsLst>
              <a:path path="rect">
                <a:fillToRect l="100000" b="100000"/>
              </a:path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Gerekli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Düzeltmeyi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sz="1700" b="1">
                  <a:solidFill>
                    <a:srgbClr val="CC0000"/>
                  </a:solidFill>
                  <a:latin typeface="Times New Roman" pitchFamily="18" charset="0"/>
                  <a:cs typeface="Arial" charset="0"/>
                </a:rPr>
                <a:t>Yap</a:t>
              </a:r>
              <a:endParaRPr lang="en-US" sz="1700" b="1">
                <a:solidFill>
                  <a:srgbClr val="CC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28013" name="Rectangle 13"/>
            <p:cNvSpPr>
              <a:spLocks noChangeArrowheads="1"/>
            </p:cNvSpPr>
            <p:nvPr/>
          </p:nvSpPr>
          <p:spPr bwMode="auto">
            <a:xfrm>
              <a:off x="82" y="846"/>
              <a:ext cx="813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1F497D"/>
                  </a:solidFill>
                  <a:latin typeface="Arial" charset="0"/>
                  <a:cs typeface="Arial" charset="0"/>
                </a:rPr>
                <a:t>1</a:t>
              </a:r>
              <a:r>
                <a:rPr lang="tr-TR" b="1">
                  <a:solidFill>
                    <a:srgbClr val="1F497D"/>
                  </a:solidFill>
                  <a:latin typeface="Arial" charset="0"/>
                  <a:cs typeface="Arial" charset="0"/>
                </a:rPr>
                <a:t> Aşama</a:t>
              </a:r>
              <a:endParaRPr lang="en-US" b="1">
                <a:solidFill>
                  <a:srgbClr val="1F497D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4" name="Rectangle 14"/>
            <p:cNvSpPr>
              <a:spLocks noChangeArrowheads="1"/>
            </p:cNvSpPr>
            <p:nvPr/>
          </p:nvSpPr>
          <p:spPr bwMode="auto">
            <a:xfrm>
              <a:off x="1248" y="846"/>
              <a:ext cx="813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b="1">
                  <a:solidFill>
                    <a:srgbClr val="1F497D"/>
                  </a:solidFill>
                  <a:latin typeface="Arial" charset="0"/>
                  <a:cs typeface="Arial" charset="0"/>
                </a:rPr>
                <a:t>2. Aşama</a:t>
              </a:r>
              <a:endParaRPr lang="en-US" sz="2400" b="1">
                <a:solidFill>
                  <a:srgbClr val="1F497D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5" name="Rectangle 15"/>
            <p:cNvSpPr>
              <a:spLocks noChangeArrowheads="1"/>
            </p:cNvSpPr>
            <p:nvPr/>
          </p:nvSpPr>
          <p:spPr bwMode="auto">
            <a:xfrm>
              <a:off x="2409" y="846"/>
              <a:ext cx="813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b="1">
                  <a:solidFill>
                    <a:srgbClr val="1F497D"/>
                  </a:solidFill>
                  <a:latin typeface="Arial" charset="0"/>
                  <a:cs typeface="Arial" charset="0"/>
                </a:rPr>
                <a:t>3. Aşama</a:t>
              </a:r>
              <a:endParaRPr lang="en-US" b="1">
                <a:solidFill>
                  <a:srgbClr val="1F497D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6" name="Rectangle 16"/>
            <p:cNvSpPr>
              <a:spLocks noChangeArrowheads="1"/>
            </p:cNvSpPr>
            <p:nvPr/>
          </p:nvSpPr>
          <p:spPr bwMode="auto">
            <a:xfrm>
              <a:off x="3578" y="846"/>
              <a:ext cx="813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b="1">
                  <a:solidFill>
                    <a:srgbClr val="1F497D"/>
                  </a:solidFill>
                  <a:latin typeface="Arial" charset="0"/>
                  <a:cs typeface="Arial" charset="0"/>
                </a:rPr>
                <a:t>4. Aşama</a:t>
              </a:r>
              <a:endParaRPr lang="en-US" b="1">
                <a:solidFill>
                  <a:srgbClr val="1F497D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8017" name="Rectangle 17"/>
            <p:cNvSpPr>
              <a:spLocks noChangeArrowheads="1"/>
            </p:cNvSpPr>
            <p:nvPr/>
          </p:nvSpPr>
          <p:spPr bwMode="auto">
            <a:xfrm>
              <a:off x="4788" y="846"/>
              <a:ext cx="813" cy="23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 anchorCtr="1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1F497D"/>
                  </a:solidFill>
                  <a:latin typeface="Arial" charset="0"/>
                  <a:cs typeface="Arial" charset="0"/>
                </a:rPr>
                <a:t>5</a:t>
              </a:r>
              <a:r>
                <a:rPr lang="tr-TR" b="1">
                  <a:solidFill>
                    <a:srgbClr val="1F497D"/>
                  </a:solidFill>
                  <a:latin typeface="Arial" charset="0"/>
                  <a:cs typeface="Arial" charset="0"/>
                </a:rPr>
                <a:t>. Aşama</a:t>
              </a:r>
              <a:endParaRPr lang="en-US" b="1">
                <a:solidFill>
                  <a:srgbClr val="1F497D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28018" name="Group 18"/>
            <p:cNvGrpSpPr>
              <a:grpSpLocks/>
            </p:cNvGrpSpPr>
            <p:nvPr/>
          </p:nvGrpSpPr>
          <p:grpSpPr bwMode="auto">
            <a:xfrm>
              <a:off x="4713" y="1162"/>
              <a:ext cx="963" cy="1619"/>
              <a:chOff x="4713" y="1152"/>
              <a:chExt cx="963" cy="1569"/>
            </a:xfrm>
          </p:grpSpPr>
          <p:sp>
            <p:nvSpPr>
              <p:cNvPr id="128019" name="AutoShape 19"/>
              <p:cNvSpPr>
                <a:spLocks noChangeArrowheads="1"/>
              </p:cNvSpPr>
              <p:nvPr/>
            </p:nvSpPr>
            <p:spPr bwMode="auto">
              <a:xfrm rot="5400000">
                <a:off x="4410" y="1455"/>
                <a:ext cx="1569" cy="963"/>
              </a:xfrm>
              <a:prstGeom prst="homePlate">
                <a:avLst>
                  <a:gd name="adj" fmla="val 40732"/>
                </a:avLst>
              </a:prstGeom>
              <a:gradFill rotWithShape="0">
                <a:gsLst>
                  <a:gs pos="0">
                    <a:srgbClr val="B2B2B2"/>
                  </a:gs>
                  <a:gs pos="100000">
                    <a:srgbClr val="B2B2B2">
                      <a:gamma/>
                      <a:tint val="27451"/>
                      <a:invGamma/>
                    </a:srgbClr>
                  </a:gs>
                </a:gsLst>
                <a:path path="rect">
                  <a:fillToRect l="100000" b="100000"/>
                </a:path>
              </a:gradFill>
              <a:ln w="12700">
                <a:solidFill>
                  <a:schemeClr val="accent1"/>
                </a:solidFill>
                <a:miter lim="800000"/>
                <a:headEnd/>
                <a:tailEnd/>
              </a:ln>
              <a:effectLst/>
            </p:spPr>
            <p:txBody>
              <a:bodyPr rot="10800000" vert="eaVert" wrap="none" lIns="90488" tIns="44450" rIns="90488" bIns="44450" anchor="ctr"/>
              <a:lstStyle/>
              <a:p>
                <a:pPr algn="ctr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tr-TR" sz="1700" b="1">
                  <a:solidFill>
                    <a:srgbClr val="CC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28020" name="Rectangle 20"/>
              <p:cNvSpPr>
                <a:spLocks noChangeArrowheads="1"/>
              </p:cNvSpPr>
              <p:nvPr/>
            </p:nvSpPr>
            <p:spPr bwMode="auto">
              <a:xfrm>
                <a:off x="4745" y="1196"/>
                <a:ext cx="900" cy="116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 anchor="ctr"/>
              <a:lstStyle/>
              <a:p>
                <a:pPr algn="ctr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sz="1700" b="1">
                    <a:solidFill>
                      <a:srgbClr val="CC0000"/>
                    </a:solidFill>
                    <a:latin typeface="Arial" charset="0"/>
                    <a:cs typeface="Arial" charset="0"/>
                  </a:rPr>
                  <a:t>Stratejiyi</a:t>
                </a:r>
              </a:p>
              <a:p>
                <a:pPr algn="ctr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sz="1700" b="1">
                    <a:solidFill>
                      <a:srgbClr val="CC0000"/>
                    </a:solidFill>
                    <a:latin typeface="Arial" charset="0"/>
                    <a:cs typeface="Arial" charset="0"/>
                  </a:rPr>
                  <a:t>Denetle ve</a:t>
                </a:r>
              </a:p>
              <a:p>
                <a:pPr algn="ctr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sz="1700" b="1">
                    <a:solidFill>
                      <a:srgbClr val="CC0000"/>
                    </a:solidFill>
                    <a:latin typeface="Arial" charset="0"/>
                    <a:cs typeface="Arial" charset="0"/>
                  </a:rPr>
                  <a:t>Düzelt</a:t>
                </a:r>
                <a:endParaRPr lang="en-US" sz="1700" b="1">
                  <a:solidFill>
                    <a:srgbClr val="CC0000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28021" name="Line 21"/>
            <p:cNvSpPr>
              <a:spLocks noChangeShapeType="1"/>
            </p:cNvSpPr>
            <p:nvPr/>
          </p:nvSpPr>
          <p:spPr bwMode="auto">
            <a:xfrm flipV="1">
              <a:off x="579" y="2438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2" name="Line 22"/>
            <p:cNvSpPr>
              <a:spLocks noChangeShapeType="1"/>
            </p:cNvSpPr>
            <p:nvPr/>
          </p:nvSpPr>
          <p:spPr bwMode="auto">
            <a:xfrm flipV="1">
              <a:off x="1742" y="2438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3" name="Line 23"/>
            <p:cNvSpPr>
              <a:spLocks noChangeShapeType="1"/>
            </p:cNvSpPr>
            <p:nvPr/>
          </p:nvSpPr>
          <p:spPr bwMode="auto">
            <a:xfrm flipV="1">
              <a:off x="2907" y="2438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4" name="Line 24"/>
            <p:cNvSpPr>
              <a:spLocks noChangeShapeType="1"/>
            </p:cNvSpPr>
            <p:nvPr/>
          </p:nvSpPr>
          <p:spPr bwMode="auto">
            <a:xfrm flipV="1">
              <a:off x="4072" y="2438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5" name="Line 25"/>
            <p:cNvSpPr>
              <a:spLocks noChangeShapeType="1"/>
            </p:cNvSpPr>
            <p:nvPr/>
          </p:nvSpPr>
          <p:spPr bwMode="auto">
            <a:xfrm flipV="1">
              <a:off x="579" y="3540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6" name="Line 26"/>
            <p:cNvSpPr>
              <a:spLocks noChangeShapeType="1"/>
            </p:cNvSpPr>
            <p:nvPr/>
          </p:nvSpPr>
          <p:spPr bwMode="auto">
            <a:xfrm flipV="1">
              <a:off x="1742" y="3540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7" name="Line 27"/>
            <p:cNvSpPr>
              <a:spLocks noChangeShapeType="1"/>
            </p:cNvSpPr>
            <p:nvPr/>
          </p:nvSpPr>
          <p:spPr bwMode="auto">
            <a:xfrm flipV="1">
              <a:off x="2907" y="3540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8" name="Line 28"/>
            <p:cNvSpPr>
              <a:spLocks noChangeShapeType="1"/>
            </p:cNvSpPr>
            <p:nvPr/>
          </p:nvSpPr>
          <p:spPr bwMode="auto">
            <a:xfrm flipV="1">
              <a:off x="4072" y="3540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29" name="Line 29"/>
            <p:cNvSpPr>
              <a:spLocks noChangeShapeType="1"/>
            </p:cNvSpPr>
            <p:nvPr/>
          </p:nvSpPr>
          <p:spPr bwMode="auto">
            <a:xfrm rot="10800000" flipV="1">
              <a:off x="5188" y="3540"/>
              <a:ext cx="0" cy="384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  <p:sp>
          <p:nvSpPr>
            <p:cNvPr id="128030" name="Line 30"/>
            <p:cNvSpPr>
              <a:spLocks noChangeShapeType="1"/>
            </p:cNvSpPr>
            <p:nvPr/>
          </p:nvSpPr>
          <p:spPr bwMode="auto">
            <a:xfrm>
              <a:off x="560" y="3903"/>
              <a:ext cx="4628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  <a:latin typeface="Franklin Gothic Heavy" pitchFamily="34" charset="0"/>
                <a:cs typeface="Arial" charset="0"/>
              </a:endParaRPr>
            </a:p>
          </p:txBody>
        </p:sp>
      </p:grpSp>
      <p:pic>
        <p:nvPicPr>
          <p:cNvPr id="33" name="Resim 32">
            <a:extLst>
              <a:ext uri="{FF2B5EF4-FFF2-40B4-BE49-F238E27FC236}">
                <a16:creationId xmlns:a16="http://schemas.microsoft.com/office/drawing/2014/main" id="{489CC6E1-4F45-4F54-9221-AC09E8B4C4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141" y="4776426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3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867650" cy="457200"/>
          </a:xfrm>
          <a:noFill/>
          <a:ln/>
        </p:spPr>
        <p:txBody>
          <a:bodyPr lIns="90488" tIns="44450" rIns="90488" bIns="44450" anchor="ctr">
            <a:normAutofit fontScale="90000"/>
          </a:bodyPr>
          <a:lstStyle/>
          <a:p>
            <a:r>
              <a:rPr lang="en-US"/>
              <a:t>Vi</a:t>
            </a:r>
            <a:r>
              <a:rPr lang="tr-TR"/>
              <a:t>zy</a:t>
            </a:r>
            <a:r>
              <a:rPr lang="en-US"/>
              <a:t>on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908050"/>
            <a:ext cx="7848600" cy="5041900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tr-TR" sz="2800" dirty="0"/>
              <a:t>“Geldikleri gibi giderler” M. Kemal</a:t>
            </a:r>
          </a:p>
          <a:p>
            <a:r>
              <a:rPr lang="tr-TR" sz="2800" dirty="0"/>
              <a:t>Nereye gitmek istiyoruz?</a:t>
            </a:r>
            <a:endParaRPr lang="en-US" sz="2800" dirty="0"/>
          </a:p>
          <a:p>
            <a:r>
              <a:rPr lang="tr-TR" sz="2800" dirty="0"/>
              <a:t>Bu bağlamda</a:t>
            </a:r>
            <a:endParaRPr lang="en-US" sz="2800" dirty="0"/>
          </a:p>
          <a:p>
            <a:pPr lvl="1"/>
            <a:r>
              <a:rPr lang="tr-TR" sz="2800" dirty="0"/>
              <a:t>Gelecek için yol haritası</a:t>
            </a:r>
            <a:endParaRPr lang="en-US" sz="2800" dirty="0"/>
          </a:p>
          <a:p>
            <a:pPr lvl="1"/>
            <a:r>
              <a:rPr lang="tr-TR" sz="2800" dirty="0"/>
              <a:t>Uzun dönemli bir yol</a:t>
            </a:r>
            <a:endParaRPr lang="en-US" sz="2800" dirty="0"/>
          </a:p>
          <a:p>
            <a:pPr lvl="1"/>
            <a:r>
              <a:rPr lang="tr-TR" sz="2800" dirty="0"/>
              <a:t>Firma için güçlü bir kimlik</a:t>
            </a:r>
            <a:endParaRPr lang="en-US" sz="2800" dirty="0"/>
          </a:p>
          <a:p>
            <a:pPr lvl="1">
              <a:buFont typeface="Wingdings" pitchFamily="2" charset="2"/>
              <a:buNone/>
            </a:pPr>
            <a:r>
              <a:rPr lang="tr-TR" sz="2800" b="1" i="1" dirty="0"/>
              <a:t>		oluşturulur…</a:t>
            </a:r>
          </a:p>
          <a:p>
            <a:pPr lvl="1">
              <a:buFont typeface="Wingdings" pitchFamily="2" charset="2"/>
              <a:buNone/>
            </a:pPr>
            <a:endParaRPr lang="tr-TR" sz="2800" b="1" i="1" dirty="0"/>
          </a:p>
          <a:p>
            <a:pPr lvl="1">
              <a:buFont typeface="Wingdings" pitchFamily="2" charset="2"/>
              <a:buNone/>
            </a:pPr>
            <a:r>
              <a:rPr lang="tr-TR" sz="2800" b="1" i="1" dirty="0"/>
              <a:t>NOT: Vizyon örgütün 	«geleceğine» vurgu yapar  </a:t>
            </a:r>
            <a:endParaRPr lang="en-US" sz="2800" b="1" i="1" dirty="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03BE0-E6E7-4521-94F5-2C9FBAA07F38}" type="slidenum">
              <a:rPr lang="tr-TR" altLang="en-US"/>
              <a:pPr/>
              <a:t>3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91FBA822-54F3-473E-B458-500A0911F4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897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96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ECAF9-8D89-4BDA-AAF9-EE7508CE2A58}" type="slidenum">
              <a:rPr lang="tr-TR" altLang="en-US"/>
              <a:pPr/>
              <a:t>4</a:t>
            </a:fld>
            <a:endParaRPr lang="tr-TR" altLang="en-US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1295400" y="209550"/>
            <a:ext cx="7620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4200" dirty="0">
                <a:solidFill>
                  <a:srgbClr val="1F497D"/>
                </a:solidFill>
                <a:latin typeface="Franklin Gothic Heavy" pitchFamily="34" charset="0"/>
                <a:cs typeface="Arial" charset="0"/>
              </a:rPr>
              <a:t>Vizyon geliştirme</a:t>
            </a:r>
            <a:endParaRPr lang="en-US" sz="4200" dirty="0">
              <a:solidFill>
                <a:srgbClr val="1F497D"/>
              </a:solidFill>
              <a:latin typeface="Franklin Gothic Heavy" pitchFamily="34" charset="0"/>
              <a:cs typeface="Arial" charset="0"/>
            </a:endParaRP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1017588" y="1066800"/>
            <a:ext cx="7440612" cy="537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04813" indent="-404813" fontAlgn="base">
              <a:spcBef>
                <a:spcPct val="25000"/>
              </a:spcBef>
              <a:spcAft>
                <a:spcPct val="25000"/>
              </a:spcAft>
              <a:buClr>
                <a:srgbClr val="4F81BD"/>
              </a:buClr>
              <a:buSzPct val="65000"/>
              <a:buFont typeface="Wingdings" pitchFamily="2" charset="2"/>
              <a:buChar char="n"/>
            </a:pPr>
            <a:r>
              <a:rPr lang="tr-TR" sz="3000">
                <a:solidFill>
                  <a:prstClr val="black"/>
                </a:solidFill>
                <a:latin typeface="Arial" charset="0"/>
                <a:cs typeface="Arial" charset="0"/>
              </a:rPr>
              <a:t>Etkili bir vizyonun özelliği örgüt üyelerinde şevk yaratması ve bu şevke bağlı olarak </a:t>
            </a:r>
          </a:p>
          <a:p>
            <a:pPr marL="404813" indent="-404813" fontAlgn="base">
              <a:spcBef>
                <a:spcPct val="25000"/>
              </a:spcBef>
              <a:spcAft>
                <a:spcPct val="25000"/>
              </a:spcAft>
              <a:buClr>
                <a:srgbClr val="4F81BD"/>
              </a:buClr>
              <a:buSzPct val="65000"/>
              <a:buFont typeface="Wingdings" pitchFamily="2" charset="2"/>
              <a:buChar char="n"/>
            </a:pPr>
            <a:r>
              <a:rPr lang="tr-TR" sz="3000">
                <a:solidFill>
                  <a:prstClr val="black"/>
                </a:solidFill>
                <a:latin typeface="Arial" charset="0"/>
                <a:cs typeface="Arial" charset="0"/>
              </a:rPr>
              <a:t>‘en iyiyi, en fazlayı, en güzeli’ talep etmesidir. </a:t>
            </a:r>
          </a:p>
          <a:p>
            <a:pPr marL="404813" indent="-404813" fontAlgn="base">
              <a:spcBef>
                <a:spcPct val="25000"/>
              </a:spcBef>
              <a:spcAft>
                <a:spcPct val="25000"/>
              </a:spcAft>
              <a:buClr>
                <a:srgbClr val="4F81BD"/>
              </a:buClr>
              <a:buSzPct val="65000"/>
              <a:buFont typeface="Wingdings" pitchFamily="2" charset="2"/>
              <a:buChar char="n"/>
            </a:pPr>
            <a:r>
              <a:rPr lang="tr-TR" sz="3000">
                <a:solidFill>
                  <a:prstClr val="black"/>
                </a:solidFill>
                <a:latin typeface="Arial" charset="0"/>
                <a:cs typeface="Arial" charset="0"/>
              </a:rPr>
              <a:t>‘En kaliteli ürün, en büyük pay, en iyi hizmet’ gibi ifadelerle üyelerinde bir ‘başarı’ ve ‘gerçekleştirme’ duygusu oluşturur. </a:t>
            </a:r>
            <a:endParaRPr lang="en-US" sz="30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D850F9FE-6510-4F49-8B2E-9DFC264756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655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29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772400" cy="684213"/>
          </a:xfrm>
          <a:noFill/>
          <a:ln/>
        </p:spPr>
        <p:txBody>
          <a:bodyPr lIns="90488" tIns="44450" rIns="90488" bIns="44450" anchor="ctr">
            <a:normAutofit fontScale="90000"/>
          </a:bodyPr>
          <a:lstStyle/>
          <a:p>
            <a:r>
              <a:rPr lang="tr-TR" sz="4000"/>
              <a:t>Vizyon Örnekleri</a:t>
            </a:r>
            <a:endParaRPr lang="en-US" sz="4000"/>
          </a:p>
        </p:txBody>
      </p:sp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836613"/>
            <a:ext cx="8280400" cy="5256212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</a:pPr>
            <a:r>
              <a:rPr lang="tr-TR" sz="2800" b="1"/>
              <a:t>Koleksiyon</a:t>
            </a:r>
            <a:endParaRPr lang="tr-TR" sz="2800" i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sz="2800" b="1" i="1"/>
              <a:t>Vizyon:</a:t>
            </a:r>
            <a:r>
              <a:rPr lang="tr-TR" sz="2800" i="1"/>
              <a:t> </a:t>
            </a:r>
            <a:r>
              <a:rPr lang="tr-TR" sz="2800"/>
              <a:t>‘İnsanların daha iyi ortamlarda varolabilmeleri için sağlam, dayanıklı, işlevsel, seçkin, özgün ürünler tasarlamak, dünya pazarına sunmak, tasarımı ulaşılabilir kılmak, çizgi ve tarz olarak öncü, Pazar payı olarak ilk 10’da olmak’.</a:t>
            </a:r>
            <a:endParaRPr lang="tr-TR" sz="2800" b="1"/>
          </a:p>
          <a:p>
            <a:pPr marL="0" indent="0">
              <a:lnSpc>
                <a:spcPct val="90000"/>
              </a:lnSpc>
            </a:pPr>
            <a:r>
              <a:rPr lang="tr-TR" sz="2800" b="1"/>
              <a:t>Marshall Boya</a:t>
            </a:r>
            <a:endParaRPr lang="tr-TR" sz="2800" i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tr-TR" sz="2800" b="1" i="1"/>
              <a:t>Vizyonumuz</a:t>
            </a:r>
            <a:r>
              <a:rPr lang="tr-TR" sz="2800" i="1"/>
              <a:t>:</a:t>
            </a:r>
            <a:r>
              <a:rPr lang="tr-TR" sz="2800"/>
              <a:t> Değerlerimiz, bilgimiz ve çalışanlarımızla; toplumun, müşterilerimizin ve tedarikçilerimizin ve ortaklarımızın memnuniyetini sağlayarak iç pazarda ve ihracatta lider bir boya firması olmaktır.</a:t>
            </a:r>
            <a:endParaRPr lang="en-US" sz="280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DC02-BBEB-4F31-9F27-1733058ED0D9}" type="slidenum">
              <a:rPr lang="tr-TR" altLang="en-US"/>
              <a:pPr/>
              <a:t>5</a:t>
            </a:fld>
            <a:endParaRPr lang="tr-TR" altLang="en-US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6251C771-ECAD-4046-85F3-57F767A5A8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124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9812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Mis</a:t>
            </a:r>
            <a:r>
              <a:rPr lang="tr-TR" dirty="0"/>
              <a:t>y</a:t>
            </a:r>
            <a:r>
              <a:rPr lang="en-US" dirty="0"/>
              <a:t>on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027488"/>
          </a:xfrm>
        </p:spPr>
        <p:txBody>
          <a:bodyPr/>
          <a:lstStyle/>
          <a:p>
            <a:r>
              <a:rPr lang="tr-TR" sz="2800" dirty="0"/>
              <a:t>Kurumun niyetini, varlık gerekçesini ortaya koyar</a:t>
            </a:r>
            <a:endParaRPr lang="en-US" sz="2800" dirty="0"/>
          </a:p>
          <a:p>
            <a:r>
              <a:rPr lang="tr-TR" sz="2800" dirty="0"/>
              <a:t>Kurum Hizmeti, </a:t>
            </a:r>
          </a:p>
          <a:p>
            <a:r>
              <a:rPr lang="tr-TR" sz="2800" dirty="0"/>
              <a:t>Üyeleri, </a:t>
            </a:r>
          </a:p>
          <a:p>
            <a:r>
              <a:rPr lang="tr-TR" sz="2800" dirty="0"/>
              <a:t>teknolojisi, </a:t>
            </a:r>
          </a:p>
          <a:p>
            <a:r>
              <a:rPr lang="tr-TR" sz="2800" dirty="0"/>
              <a:t>değerleri, </a:t>
            </a:r>
          </a:p>
          <a:p>
            <a:r>
              <a:rPr lang="tr-TR" sz="2800" dirty="0"/>
              <a:t>paydaşlarına sunduklarına  vurgu yapar…</a:t>
            </a:r>
          </a:p>
          <a:p>
            <a:pPr marL="114300" indent="0">
              <a:buNone/>
            </a:pPr>
            <a:r>
              <a:rPr lang="tr-TR" sz="2800" dirty="0"/>
              <a:t>NOT: Misyon, örgütün geçmiş ve bugününe vurgu yapar</a:t>
            </a:r>
            <a:r>
              <a:rPr lang="tr-TR" sz="2600" dirty="0"/>
              <a:t>.  </a:t>
            </a:r>
            <a:endParaRPr lang="en-US" sz="2600" dirty="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A5DC-31C1-4366-A373-7B1DCCDF15F7}" type="slidenum">
              <a:rPr lang="tr-TR" altLang="en-US"/>
              <a:pPr/>
              <a:t>6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338A5CF-B9AD-467B-9658-4EFDE2ED8D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095" y="4713187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52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5081F-FAD5-423F-893D-EFD01C12F670}" type="slidenum">
              <a:rPr lang="tr-TR" altLang="en-US"/>
              <a:pPr/>
              <a:t>7</a:t>
            </a:fld>
            <a:endParaRPr lang="tr-TR" altLang="en-US"/>
          </a:p>
        </p:txBody>
      </p:sp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1066800" y="228600"/>
            <a:ext cx="78486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sz="4200">
                <a:solidFill>
                  <a:srgbClr val="1F497D"/>
                </a:solidFill>
                <a:latin typeface="Garamond" pitchFamily="18" charset="0"/>
                <a:cs typeface="Arial" charset="0"/>
              </a:rPr>
              <a:t>Misyon</a:t>
            </a:r>
            <a:r>
              <a:rPr lang="en-US" sz="4200">
                <a:solidFill>
                  <a:srgbClr val="1F497D"/>
                </a:solidFill>
                <a:latin typeface="Garamond" pitchFamily="18" charset="0"/>
                <a:cs typeface="Arial" charset="0"/>
              </a:rPr>
              <a:t>  </a:t>
            </a:r>
            <a:r>
              <a:rPr lang="tr-TR" sz="4200">
                <a:solidFill>
                  <a:srgbClr val="1F497D"/>
                </a:solidFill>
                <a:latin typeface="Garamond" pitchFamily="18" charset="0"/>
                <a:cs typeface="Arial" charset="0"/>
              </a:rPr>
              <a:t>ile Vizyon</a:t>
            </a:r>
            <a:endParaRPr lang="en-US" sz="4200">
              <a:solidFill>
                <a:srgbClr val="1F497D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323528" y="1064418"/>
            <a:ext cx="3960812" cy="4968875"/>
          </a:xfrm>
          <a:prstGeom prst="rect">
            <a:avLst/>
          </a:prstGeom>
          <a:noFill/>
          <a:ln w="57150" cmpd="thickTh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04813" indent="-404813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  <a:buFont typeface="Wingdings" pitchFamily="2" charset="2"/>
              <a:buChar char="n"/>
            </a:pPr>
            <a:r>
              <a:rPr lang="en-US" sz="2600" b="1" i="1" dirty="0" err="1">
                <a:solidFill>
                  <a:srgbClr val="3B26D8"/>
                </a:solidFill>
                <a:latin typeface="Arial" charset="0"/>
                <a:cs typeface="Arial" charset="0"/>
              </a:rPr>
              <a:t>mis</a:t>
            </a:r>
            <a:r>
              <a:rPr lang="tr-TR" sz="2600" b="1" i="1" dirty="0">
                <a:solidFill>
                  <a:srgbClr val="3B26D8"/>
                </a:solidFill>
                <a:latin typeface="Arial" charset="0"/>
                <a:cs typeface="Arial" charset="0"/>
              </a:rPr>
              <a:t>y</a:t>
            </a:r>
            <a:r>
              <a:rPr lang="en-US" sz="2600" b="1" i="1" dirty="0">
                <a:solidFill>
                  <a:srgbClr val="3B26D8"/>
                </a:solidFill>
                <a:latin typeface="Arial" charset="0"/>
                <a:cs typeface="Arial" charset="0"/>
              </a:rPr>
              <a:t>on</a:t>
            </a:r>
            <a:r>
              <a:rPr lang="en-US" sz="2600" dirty="0">
                <a:solidFill>
                  <a:srgbClr val="00FF00"/>
                </a:solidFill>
                <a:latin typeface="Arial" charset="0"/>
                <a:cs typeface="Arial" charset="0"/>
              </a:rPr>
              <a:t> </a:t>
            </a:r>
            <a:r>
              <a:rPr lang="tr-TR" sz="2600" dirty="0">
                <a:solidFill>
                  <a:prstClr val="black"/>
                </a:solidFill>
                <a:latin typeface="Arial" charset="0"/>
                <a:cs typeface="Arial" charset="0"/>
              </a:rPr>
              <a:t>bildirgesi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tr-TR" sz="2600" b="1" i="1" dirty="0">
                <a:solidFill>
                  <a:srgbClr val="3B26D8"/>
                </a:solidFill>
                <a:latin typeface="Arial" charset="0"/>
                <a:cs typeface="Arial" charset="0"/>
              </a:rPr>
              <a:t>şu anki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tr-TR" sz="2600" dirty="0">
                <a:solidFill>
                  <a:prstClr val="black"/>
                </a:solidFill>
                <a:latin typeface="Arial" charset="0"/>
                <a:cs typeface="Arial" charset="0"/>
              </a:rPr>
              <a:t>işletme faaliyetlerine odaklanır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 -- </a:t>
            </a:r>
            <a:r>
              <a:rPr lang="en-US" sz="2600" b="1" i="1" dirty="0">
                <a:solidFill>
                  <a:srgbClr val="A76F09"/>
                </a:solidFill>
                <a:latin typeface="Arial" charset="0"/>
                <a:cs typeface="Arial" charset="0"/>
              </a:rPr>
              <a:t>“</a:t>
            </a:r>
            <a:r>
              <a:rPr lang="tr-TR" sz="2600" b="1" i="1" dirty="0">
                <a:solidFill>
                  <a:srgbClr val="A76F09"/>
                </a:solidFill>
                <a:latin typeface="Arial" charset="0"/>
                <a:cs typeface="Arial" charset="0"/>
              </a:rPr>
              <a:t>biz kimiz ve ne yapıyoruz</a:t>
            </a:r>
            <a:r>
              <a:rPr lang="en-US" sz="2600" b="1" i="1" dirty="0">
                <a:solidFill>
                  <a:srgbClr val="A76F09"/>
                </a:solidFill>
                <a:latin typeface="Arial" charset="0"/>
                <a:cs typeface="Arial" charset="0"/>
              </a:rPr>
              <a:t>”</a:t>
            </a:r>
            <a:endParaRPr lang="en-US" sz="2400" dirty="0">
              <a:solidFill>
                <a:srgbClr val="A76F09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 dirty="0">
                <a:solidFill>
                  <a:prstClr val="black"/>
                </a:solidFill>
                <a:latin typeface="Arial" charset="0"/>
                <a:cs typeface="Arial" charset="0"/>
              </a:rPr>
              <a:t>Ürün ve hizmetler</a:t>
            </a:r>
            <a:endParaRPr lang="en-US" sz="2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 dirty="0">
                <a:solidFill>
                  <a:prstClr val="black"/>
                </a:solidFill>
                <a:latin typeface="Arial" charset="0"/>
                <a:cs typeface="Arial" charset="0"/>
              </a:rPr>
              <a:t>Müşteri beklentilerini karşılama</a:t>
            </a:r>
            <a:endParaRPr lang="en-US" sz="2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 dirty="0">
                <a:solidFill>
                  <a:prstClr val="black"/>
                </a:solidFill>
                <a:latin typeface="Arial" charset="0"/>
                <a:cs typeface="Arial" charset="0"/>
              </a:rPr>
              <a:t>Teknoloji ve iş yapma becerisi</a:t>
            </a: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 dirty="0">
                <a:solidFill>
                  <a:prstClr val="black"/>
                </a:solidFill>
                <a:latin typeface="Arial" charset="0"/>
                <a:cs typeface="Arial" charset="0"/>
              </a:rPr>
              <a:t>Paydaşlara vaatler</a:t>
            </a:r>
            <a:endParaRPr lang="en-US" sz="2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endParaRPr lang="en-US" sz="22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endParaRPr lang="en-US" sz="2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499992" y="1076325"/>
            <a:ext cx="3886200" cy="4945063"/>
          </a:xfrm>
          <a:prstGeom prst="rect">
            <a:avLst/>
          </a:prstGeom>
          <a:noFill/>
          <a:ln w="57150" cmpd="thickTh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04813" indent="-404813" fontAlgn="base">
              <a:lnSpc>
                <a:spcPct val="105000"/>
              </a:lnSpc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  <a:buFont typeface="Wingdings" pitchFamily="2" charset="2"/>
              <a:buChar char="n"/>
            </a:pPr>
            <a:r>
              <a:rPr lang="en-US" sz="2600" b="1" i="1">
                <a:solidFill>
                  <a:srgbClr val="3B26D8"/>
                </a:solidFill>
                <a:latin typeface="Arial" charset="0"/>
                <a:cs typeface="Arial" charset="0"/>
              </a:rPr>
              <a:t>vi</a:t>
            </a:r>
            <a:r>
              <a:rPr lang="tr-TR" sz="2600" b="1" i="1">
                <a:solidFill>
                  <a:srgbClr val="3B26D8"/>
                </a:solidFill>
                <a:latin typeface="Arial" charset="0"/>
                <a:cs typeface="Arial" charset="0"/>
              </a:rPr>
              <a:t>zyon</a:t>
            </a:r>
            <a:r>
              <a:rPr lang="en-US" sz="2600" b="1" i="1">
                <a:solidFill>
                  <a:srgbClr val="00FF00"/>
                </a:solidFill>
                <a:latin typeface="Arial" charset="0"/>
                <a:cs typeface="Arial" charset="0"/>
              </a:rPr>
              <a:t> </a:t>
            </a:r>
            <a:r>
              <a:rPr lang="tr-TR" sz="2600">
                <a:solidFill>
                  <a:prstClr val="black"/>
                </a:solidFill>
                <a:latin typeface="Arial" charset="0"/>
                <a:cs typeface="Arial" charset="0"/>
              </a:rPr>
              <a:t>ise firmanın</a:t>
            </a:r>
            <a:r>
              <a:rPr lang="en-US" sz="2600">
                <a:solidFill>
                  <a:srgbClr val="00FF00"/>
                </a:solidFill>
                <a:latin typeface="Arial" charset="0"/>
                <a:cs typeface="Arial" charset="0"/>
              </a:rPr>
              <a:t> </a:t>
            </a:r>
            <a:r>
              <a:rPr lang="tr-TR" sz="2600" b="1" i="1">
                <a:solidFill>
                  <a:srgbClr val="3B26D8"/>
                </a:solidFill>
                <a:latin typeface="Arial" charset="0"/>
                <a:cs typeface="Arial" charset="0"/>
              </a:rPr>
              <a:t>geleceğine</a:t>
            </a:r>
            <a:r>
              <a:rPr lang="en-US" sz="2600" b="1" i="1">
                <a:solidFill>
                  <a:srgbClr val="3B26D8"/>
                </a:solidFill>
                <a:latin typeface="Arial" charset="0"/>
                <a:cs typeface="Arial" charset="0"/>
              </a:rPr>
              <a:t> </a:t>
            </a:r>
            <a:r>
              <a:rPr lang="tr-TR" sz="2600">
                <a:solidFill>
                  <a:prstClr val="black"/>
                </a:solidFill>
                <a:latin typeface="Arial" charset="0"/>
                <a:cs typeface="Arial" charset="0"/>
              </a:rPr>
              <a:t>odaklanır</a:t>
            </a:r>
            <a:r>
              <a:rPr lang="en-US" sz="2600">
                <a:solidFill>
                  <a:prstClr val="black"/>
                </a:solidFill>
                <a:latin typeface="Arial" charset="0"/>
                <a:cs typeface="Arial" charset="0"/>
              </a:rPr>
              <a:t>-- </a:t>
            </a:r>
            <a:r>
              <a:rPr lang="en-US" sz="2600" b="1" i="1">
                <a:solidFill>
                  <a:srgbClr val="A76F09"/>
                </a:solidFill>
                <a:latin typeface="Arial" charset="0"/>
                <a:cs typeface="Arial" charset="0"/>
              </a:rPr>
              <a:t>“</a:t>
            </a:r>
            <a:r>
              <a:rPr lang="tr-TR" sz="2600" b="1" i="1">
                <a:solidFill>
                  <a:srgbClr val="A76F09"/>
                </a:solidFill>
                <a:latin typeface="Arial" charset="0"/>
                <a:cs typeface="Arial" charset="0"/>
              </a:rPr>
              <a:t>nereye gidiyoruz</a:t>
            </a:r>
            <a:r>
              <a:rPr lang="en-US" sz="2600" b="1" i="1">
                <a:solidFill>
                  <a:srgbClr val="A76F09"/>
                </a:solidFill>
                <a:latin typeface="Arial" charset="0"/>
                <a:cs typeface="Arial" charset="0"/>
              </a:rPr>
              <a:t>”</a:t>
            </a:r>
            <a:r>
              <a:rPr lang="en-US" sz="2600" i="1">
                <a:solidFill>
                  <a:srgbClr val="A76F09"/>
                </a:solidFill>
                <a:latin typeface="Arial" charset="0"/>
                <a:cs typeface="Arial" charset="0"/>
              </a:rPr>
              <a:t> </a:t>
            </a:r>
            <a:endParaRPr lang="en-US" sz="2600">
              <a:solidFill>
                <a:srgbClr val="A76F09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>
                <a:solidFill>
                  <a:prstClr val="black"/>
                </a:solidFill>
                <a:latin typeface="Arial" charset="0"/>
                <a:cs typeface="Arial" charset="0"/>
              </a:rPr>
              <a:t>Hangi pazarlarla ilgileniyoruz</a:t>
            </a:r>
            <a:endParaRPr lang="en-US" sz="220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>
                <a:solidFill>
                  <a:prstClr val="black"/>
                </a:solidFill>
                <a:latin typeface="Arial" charset="0"/>
                <a:cs typeface="Arial" charset="0"/>
              </a:rPr>
              <a:t>Gelecekte nasıl bir teknoloji</a:t>
            </a:r>
            <a:r>
              <a:rPr lang="en-US" sz="2200">
                <a:solidFill>
                  <a:prstClr val="black"/>
                </a:solidFill>
                <a:latin typeface="Arial" charset="0"/>
                <a:cs typeface="Arial" charset="0"/>
              </a:rPr>
              <a:t>-</a:t>
            </a:r>
            <a:r>
              <a:rPr lang="tr-TR" sz="2200">
                <a:solidFill>
                  <a:prstClr val="black"/>
                </a:solidFill>
                <a:latin typeface="Arial" charset="0"/>
                <a:cs typeface="Arial" charset="0"/>
              </a:rPr>
              <a:t>ürün</a:t>
            </a:r>
            <a:r>
              <a:rPr lang="en-US" sz="2200">
                <a:solidFill>
                  <a:prstClr val="black"/>
                </a:solidFill>
                <a:latin typeface="Arial" charset="0"/>
                <a:cs typeface="Arial" charset="0"/>
              </a:rPr>
              <a:t>-</a:t>
            </a:r>
            <a:r>
              <a:rPr lang="tr-TR" sz="2200">
                <a:solidFill>
                  <a:prstClr val="black"/>
                </a:solidFill>
                <a:latin typeface="Arial" charset="0"/>
                <a:cs typeface="Arial" charset="0"/>
              </a:rPr>
              <a:t>müşteri odağı</a:t>
            </a:r>
            <a:endParaRPr lang="en-US" sz="220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857250" lvl="1" indent="-338138" fontAlgn="base">
              <a:spcBef>
                <a:spcPct val="200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q"/>
            </a:pPr>
            <a:r>
              <a:rPr lang="tr-TR" sz="2200">
                <a:solidFill>
                  <a:prstClr val="black"/>
                </a:solidFill>
                <a:latin typeface="Arial" charset="0"/>
                <a:cs typeface="Arial" charset="0"/>
              </a:rPr>
              <a:t>Yönetim ne tür bir şirket oluşturmaya çalışıyor</a:t>
            </a:r>
            <a:endParaRPr lang="en-US" sz="22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45EAD0BD-8314-4187-A5B5-7432F9CDCC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325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137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r>
              <a:rPr lang="tr-TR"/>
              <a:t>Misyon Örnekleri</a:t>
            </a:r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765175"/>
            <a:ext cx="8299450" cy="52562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sz="2100" b="1"/>
              <a:t>Koleksiyon</a:t>
            </a:r>
            <a:endParaRPr lang="tr-TR" sz="2100" i="1"/>
          </a:p>
          <a:p>
            <a:pPr>
              <a:lnSpc>
                <a:spcPct val="80000"/>
              </a:lnSpc>
            </a:pPr>
            <a:r>
              <a:rPr lang="tr-TR" sz="2100" i="1"/>
              <a:t>Misyon:</a:t>
            </a:r>
            <a:r>
              <a:rPr lang="tr-TR" sz="2100"/>
              <a:t> ‘Koleksiyon, kurduğu ortamlar ve sunduğu yaşam tarzıyla daha iyi bir dünya için çalışır’.</a:t>
            </a:r>
            <a:endParaRPr lang="tr-TR" sz="2100" i="1"/>
          </a:p>
          <a:p>
            <a:pPr>
              <a:lnSpc>
                <a:spcPct val="80000"/>
              </a:lnSpc>
            </a:pPr>
            <a:r>
              <a:rPr lang="tr-TR" sz="2100" b="1"/>
              <a:t>Marshall Boya</a:t>
            </a:r>
            <a:endParaRPr lang="tr-TR" sz="2100" i="1"/>
          </a:p>
          <a:p>
            <a:pPr>
              <a:lnSpc>
                <a:spcPct val="80000"/>
              </a:lnSpc>
            </a:pPr>
            <a:r>
              <a:rPr lang="tr-TR" sz="2100" i="1"/>
              <a:t>Misyonumuz:</a:t>
            </a:r>
            <a:endParaRPr lang="tr-TR" sz="2100"/>
          </a:p>
          <a:p>
            <a:pPr>
              <a:lnSpc>
                <a:spcPct val="80000"/>
              </a:lnSpc>
            </a:pPr>
            <a:r>
              <a:rPr lang="tr-TR" sz="2100"/>
              <a:t>Sürekli gelişme anlayışıyla, bilgi ve teknolojimizle, ürün ve hizmetimizi, değişen toplumun değişen beklentilerine uygun hale getirmek,</a:t>
            </a:r>
          </a:p>
          <a:p>
            <a:pPr>
              <a:lnSpc>
                <a:spcPct val="80000"/>
              </a:lnSpc>
            </a:pPr>
            <a:r>
              <a:rPr lang="tr-TR" sz="2100"/>
              <a:t>Müşterilerimizle uzun süreli ilişkiler kurmak ve sunduğumuz yaratıcı hizmet ve çözümlerle başarılarını desteklemek,</a:t>
            </a:r>
          </a:p>
          <a:p>
            <a:pPr>
              <a:lnSpc>
                <a:spcPct val="80000"/>
              </a:lnSpc>
            </a:pPr>
            <a:r>
              <a:rPr lang="tr-TR" sz="2100"/>
              <a:t>Çevre ve topluma karşı sorumluluklarımızı eksiksiz olarak yerine getirmek,</a:t>
            </a:r>
          </a:p>
          <a:p>
            <a:pPr>
              <a:lnSpc>
                <a:spcPct val="80000"/>
              </a:lnSpc>
            </a:pPr>
            <a:r>
              <a:rPr lang="tr-TR" sz="2100"/>
              <a:t>Tüm çalışanlarımızı teşvik etmek ve başarılarını ödüllendirmek yoluyla da potansiyellerinden azami ölçüde yararlanmak,</a:t>
            </a:r>
          </a:p>
          <a:p>
            <a:pPr>
              <a:lnSpc>
                <a:spcPct val="80000"/>
              </a:lnSpc>
            </a:pPr>
            <a:r>
              <a:rPr lang="tr-TR" sz="2100"/>
              <a:t>Varlıklarımızın değerini artırmak, ortaklarımız ve yatırımcılar için çekiciliğimizi ve güvenilirliğimizi sürdürmek</a:t>
            </a:r>
          </a:p>
          <a:p>
            <a:pPr>
              <a:lnSpc>
                <a:spcPct val="80000"/>
              </a:lnSpc>
            </a:pPr>
            <a:r>
              <a:rPr lang="tr-TR" sz="2100"/>
              <a:t>Tedarikçilerimizle uzun süreli ve değer katan ilişkiler yaratmak </a:t>
            </a:r>
            <a:endParaRPr lang="en-US" sz="1700"/>
          </a:p>
          <a:p>
            <a:pPr marL="742950" lvl="1" indent="-285750">
              <a:lnSpc>
                <a:spcPct val="80000"/>
              </a:lnSpc>
              <a:buFont typeface="Wingdings" pitchFamily="2" charset="2"/>
              <a:buNone/>
            </a:pPr>
            <a:endParaRPr lang="en-US" sz="1700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949C0-CE6F-4020-A40B-C282B5482606}" type="slidenum">
              <a:rPr lang="tr-TR" altLang="en-US"/>
              <a:pPr/>
              <a:t>8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6A29D8C5-0D86-4CF0-832E-FA2BF30E3C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124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1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71450"/>
            <a:ext cx="7924800" cy="635000"/>
          </a:xfrm>
          <a:noFill/>
          <a:ln/>
        </p:spPr>
        <p:txBody>
          <a:bodyPr lIns="90488" tIns="44450" rIns="90488" bIns="44450" anchor="ctr">
            <a:normAutofit fontScale="90000"/>
          </a:bodyPr>
          <a:lstStyle/>
          <a:p>
            <a:r>
              <a:rPr lang="tr-TR"/>
              <a:t>Hedefler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0"/>
            <a:ext cx="7467600" cy="4800600"/>
          </a:xfrm>
          <a:noFill/>
          <a:ln/>
        </p:spPr>
        <p:txBody>
          <a:bodyPr lIns="90488" tIns="44450" rIns="90488" bIns="44450"/>
          <a:lstStyle/>
          <a:p>
            <a:pPr marL="404813" indent="-404813">
              <a:spcBef>
                <a:spcPct val="40000"/>
              </a:spcBef>
              <a:spcAft>
                <a:spcPct val="40000"/>
              </a:spcAft>
            </a:pPr>
            <a:r>
              <a:rPr lang="tr-TR" sz="3400"/>
              <a:t>Belli performans noktalarına belli zamanda ulaşmayı amaçlar</a:t>
            </a:r>
            <a:endParaRPr lang="en-US" sz="3400"/>
          </a:p>
          <a:p>
            <a:pPr marL="404813" indent="-404813">
              <a:spcBef>
                <a:spcPct val="40000"/>
              </a:spcBef>
              <a:spcAft>
                <a:spcPct val="40000"/>
              </a:spcAft>
            </a:pPr>
            <a:r>
              <a:rPr lang="tr-TR" sz="3400"/>
              <a:t>Ölçülebilir olarak ve zaman kısıtıyla ifade edilmeli</a:t>
            </a:r>
            <a:endParaRPr lang="en-US" sz="3400"/>
          </a:p>
          <a:p>
            <a:pPr marL="404813" indent="-404813">
              <a:spcBef>
                <a:spcPct val="40000"/>
              </a:spcBef>
              <a:spcAft>
                <a:spcPct val="40000"/>
              </a:spcAft>
            </a:pPr>
            <a:r>
              <a:rPr lang="tr-TR" sz="3400"/>
              <a:t>Ne kadar, ne tür ve ne zaman performans? sorusuna cevap verir</a:t>
            </a:r>
            <a:endParaRPr lang="en-US" sz="3400" b="1" i="1">
              <a:solidFill>
                <a:srgbClr val="00FF00"/>
              </a:solidFill>
            </a:endParaRPr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EEECE1"/>
                </a:solidFill>
              </a:rPr>
              <a:t>Yalçın ÇAKMAK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572DA-2D91-4C33-A1F9-C3F0D8080080}" type="slidenum">
              <a:rPr lang="tr-TR" altLang="en-US"/>
              <a:pPr/>
              <a:t>9</a:t>
            </a:fld>
            <a:endParaRPr lang="tr-TR" alt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74357114-0DB9-46A4-908B-8324569AAE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4723823"/>
            <a:ext cx="666905" cy="8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9231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586</Words>
  <Application>Microsoft Office PowerPoint</Application>
  <PresentationFormat>Ekran Gösterisi (4:3)</PresentationFormat>
  <Paragraphs>127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Arial</vt:lpstr>
      <vt:lpstr>Calibri</vt:lpstr>
      <vt:lpstr>Franklin Gothic Book</vt:lpstr>
      <vt:lpstr>Franklin Gothic Heavy</vt:lpstr>
      <vt:lpstr>Franklin Gothic Medium</vt:lpstr>
      <vt:lpstr>Garamond</vt:lpstr>
      <vt:lpstr>Times New Roman</vt:lpstr>
      <vt:lpstr>Wingdings</vt:lpstr>
      <vt:lpstr>Bitişiklik</vt:lpstr>
      <vt:lpstr> V- Örgüt Yönünün Belirlenmesi  VİZYON, MİSYON, AMAÇLAR-HEDEFLER Örgütler kendilerini tanımlarlar. Bireylerin kişisel özellikleri ve hevesleri gibi örgütler de kendi özelliklerini tanımlar, farklarını ortaya koyar…</vt:lpstr>
      <vt:lpstr>PowerPoint Sunusu</vt:lpstr>
      <vt:lpstr>Vizyon</vt:lpstr>
      <vt:lpstr>PowerPoint Sunusu</vt:lpstr>
      <vt:lpstr>Vizyon Örnekleri</vt:lpstr>
      <vt:lpstr>Misyon</vt:lpstr>
      <vt:lpstr>PowerPoint Sunusu</vt:lpstr>
      <vt:lpstr>Misyon Örnekleri</vt:lpstr>
      <vt:lpstr>Hedefler</vt:lpstr>
      <vt:lpstr>Hedefler</vt:lpstr>
      <vt:lpstr>Tartışma Soruları</vt:lpstr>
      <vt:lpstr>      TEŞEKKÜRLER</vt:lpstr>
    </vt:vector>
  </TitlesOfParts>
  <Company>SAKARYA UNIVERSITESI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V- Örgüt Yönünün Belirlenmesi  VİZYON, MİSYON, AMAÇLAR-HEDEFLER Örgütler kendilerini tanımlarlar. Bireylerin kişisel özellikleri ve hevesleri gibi örgütler de kendi özelliklerini tanımlar, farklarını ortaya koyar…</dc:title>
  <dc:creator>Recai</dc:creator>
  <cp:lastModifiedBy>yalçın çakmak</cp:lastModifiedBy>
  <cp:revision>3</cp:revision>
  <cp:lastPrinted>2019-11-22T07:43:58Z</cp:lastPrinted>
  <dcterms:created xsi:type="dcterms:W3CDTF">2015-11-14T14:32:02Z</dcterms:created>
  <dcterms:modified xsi:type="dcterms:W3CDTF">2019-11-22T07:44:54Z</dcterms:modified>
</cp:coreProperties>
</file>