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3" r:id="rId12"/>
    <p:sldId id="267" r:id="rId13"/>
    <p:sldId id="268" r:id="rId14"/>
    <p:sldId id="269" r:id="rId15"/>
    <p:sldId id="270" r:id="rId16"/>
    <p:sldId id="272" r:id="rId17"/>
    <p:sldId id="294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6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1DEFBC5-63DD-4D21-B8F9-FACF58C168D0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F82C3A-DD65-4193-9D66-659205BCCD3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66440" y="2226504"/>
            <a:ext cx="7321971" cy="1876574"/>
          </a:xfrm>
        </p:spPr>
        <p:txBody>
          <a:bodyPr/>
          <a:lstStyle/>
          <a:p>
            <a:pPr algn="ctr"/>
            <a:r>
              <a:rPr lang="tr-TR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BİLGİSAYAR KULLANIRKEN DİKKAT EDİLMESİ GEREKENLER VE SAĞLIK KURALLARI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b="1" dirty="0" smtClean="0"/>
              <a:t>BİLGİSAYAR KULLANIMINDA DİKKAT EDİLMESİ GEREKEN NOKTALAR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241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490" y="832514"/>
            <a:ext cx="7024744" cy="1050878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AYARLANABİLİR SANDALYE KULLANIN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8659" y="2487573"/>
            <a:ext cx="5059095" cy="4023360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Çalışma sandalyesi satın alırken yükseklik ile sırtlığının ayarlanabilir olup olmadığına dikkat edin. </a:t>
            </a:r>
            <a:endParaRPr lang="tr-TR" b="1" dirty="0" smtClean="0"/>
          </a:p>
          <a:p>
            <a:pPr algn="ctr"/>
            <a:r>
              <a:rPr lang="tr-TR" b="1" dirty="0" smtClean="0"/>
              <a:t>Sandalyenin </a:t>
            </a:r>
            <a:r>
              <a:rPr lang="tr-TR" b="1" dirty="0"/>
              <a:t>yanlarda kolları dinlendirebilecek yerlerinin olması ve sırtlığının dik olması çalışma sırasında sizi rahat ettirir. </a:t>
            </a:r>
            <a:endParaRPr lang="tr-TR" b="1" dirty="0" smtClean="0"/>
          </a:p>
        </p:txBody>
      </p:sp>
      <p:pic>
        <p:nvPicPr>
          <p:cNvPr id="10242" name="Picture 2" descr="http://www.wired.com/images_blogs/gadgetlab/images/2007/12/18/pc_gaming_chair20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6542" y="2399649"/>
            <a:ext cx="2334818" cy="37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/>
              <a:t>Sandalyeye oturduğunuz zaman başınızın dik, sırtınız destekli, kollarınız rahat, gözleriniz ekranın tam karşısında olsun. </a:t>
            </a:r>
          </a:p>
          <a:p>
            <a:pPr algn="ctr"/>
            <a:r>
              <a:rPr lang="tr-TR" b="1" dirty="0"/>
              <a:t>Ekrana olan uzaklığınızın 50-70 cm arasında olmasına özen gösterin.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6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0785" y="904834"/>
            <a:ext cx="7024744" cy="1143000"/>
          </a:xfrm>
        </p:spPr>
        <p:txBody>
          <a:bodyPr/>
          <a:lstStyle/>
          <a:p>
            <a:r>
              <a:rPr lang="tr-TR" b="1" dirty="0" smtClean="0"/>
              <a:t>UYGUN MASA SEÇİMİ</a:t>
            </a:r>
            <a:endParaRPr lang="tr-TR" b="1" dirty="0"/>
          </a:p>
        </p:txBody>
      </p:sp>
      <p:pic>
        <p:nvPicPr>
          <p:cNvPr id="11266" name="Picture 2" descr="http://www.homeofficewarehouse.co.uk/components/com_virtuemart/shop_image/product/PC5(F04)-2-1000h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26" y="2429302"/>
            <a:ext cx="5609422" cy="3789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ntrolissblinds.co.uk/wordpress/wp-content/uploads/2010/08/Screen-Gla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" b="99178" l="3170" r="98415">
                        <a14:foregroundMark x1="3170" y1="274" x2="3170" y2="274"/>
                        <a14:foregroundMark x1="10935" y1="83836" x2="10935" y2="83836"/>
                        <a14:foregroundMark x1="47544" y1="99452" x2="47544" y2="99452"/>
                        <a14:foregroundMark x1="98415" y1="79178" x2="98415" y2="79178"/>
                        <a14:foregroundMark x1="64818" y1="61370" x2="64818" y2="61370"/>
                        <a14:foregroundMark x1="56577" y1="1370" x2="56577" y2="1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1" y="2943927"/>
            <a:ext cx="4047803" cy="2600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/>
              <a:t>IŞIK YANSIMALARINDAN KORUNUN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99439" y="2576145"/>
            <a:ext cx="4489352" cy="3961163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Oda aydınlatması için gündüzleri gün ışığı kullanın. Akşamları ise lambanın ışık şiddetinin normalden yarı yarıya daha az olmasını sağlayarak ışık yansımalarını aza indirmeye çalışın. </a:t>
            </a:r>
          </a:p>
        </p:txBody>
      </p:sp>
    </p:spTree>
    <p:extLst>
      <p:ext uri="{BB962C8B-B14F-4D97-AF65-F5344CB8AC3E}">
        <p14:creationId xmlns:p14="http://schemas.microsoft.com/office/powerpoint/2010/main" val="19213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6979" y="1027664"/>
            <a:ext cx="7993195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UZUN SÜRE HAREKETSİZ KALMAYIN</a:t>
            </a:r>
            <a:endParaRPr lang="tr-TR" sz="4000" b="1" dirty="0"/>
          </a:p>
        </p:txBody>
      </p:sp>
      <p:pic>
        <p:nvPicPr>
          <p:cNvPr id="13314" name="Picture 2" descr="http://www.hercampus.com/sites/default/files/office-stretch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5" y="2560247"/>
            <a:ext cx="6237026" cy="3315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EKRANA BAKARKEN…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7350" y="2365131"/>
            <a:ext cx="5264388" cy="3956538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G</a:t>
            </a:r>
            <a:r>
              <a:rPr lang="tr-TR" b="1" dirty="0" smtClean="0"/>
              <a:t>özlerinizi </a:t>
            </a:r>
            <a:r>
              <a:rPr lang="tr-TR" b="1" dirty="0"/>
              <a:t>kırpmayı </a:t>
            </a:r>
            <a:r>
              <a:rPr lang="tr-TR" b="1" dirty="0" smtClean="0"/>
              <a:t>unutmayın. Aslında </a:t>
            </a:r>
            <a:r>
              <a:rPr lang="tr-TR" b="1" dirty="0"/>
              <a:t>göz kırpmak düşünmeksizin, kendiliğinden yaptığımız bir eylemdir. </a:t>
            </a:r>
            <a:endParaRPr lang="tr-TR" b="1" dirty="0" smtClean="0"/>
          </a:p>
          <a:p>
            <a:pPr algn="ctr"/>
            <a:r>
              <a:rPr lang="tr-TR" b="1" dirty="0" smtClean="0"/>
              <a:t>Her </a:t>
            </a:r>
            <a:r>
              <a:rPr lang="tr-TR" b="1" dirty="0"/>
              <a:t>20 dakikada bir önünüzdeki ekrana bakmaktan vazgeçip yaklaşık 5-6 metre uzaklıktaki bir nesneye bakarak göz kaslarınızın gevşemesini sağlayın.</a:t>
            </a:r>
          </a:p>
        </p:txBody>
      </p:sp>
      <p:pic>
        <p:nvPicPr>
          <p:cNvPr id="14338" name="Picture 2" descr="http://www.buzzle.com/img/articleImages/478783-1811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3" y="2452404"/>
            <a:ext cx="24003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26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194" y="741061"/>
            <a:ext cx="7024744" cy="1143000"/>
          </a:xfrm>
        </p:spPr>
        <p:txBody>
          <a:bodyPr/>
          <a:lstStyle/>
          <a:p>
            <a:r>
              <a:rPr lang="tr-TR" b="1" dirty="0" smtClean="0"/>
              <a:t>İDEAL ÇALIŞMA ORTAMI</a:t>
            </a:r>
            <a:endParaRPr lang="tr-TR" b="1" dirty="0"/>
          </a:p>
        </p:txBody>
      </p:sp>
      <p:pic>
        <p:nvPicPr>
          <p:cNvPr id="16387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2006222"/>
            <a:ext cx="7766002" cy="44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2546" y="686470"/>
            <a:ext cx="7024744" cy="1143000"/>
          </a:xfrm>
        </p:spPr>
        <p:txBody>
          <a:bodyPr/>
          <a:lstStyle/>
          <a:p>
            <a:r>
              <a:rPr lang="tr-TR" b="1" dirty="0" smtClean="0"/>
              <a:t>İDEAL ÇALIŞMA ORTAMI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3206" y="2060812"/>
            <a:ext cx="7478973" cy="4392741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Ekranın </a:t>
            </a:r>
            <a:r>
              <a:rPr lang="tr-TR" sz="1800" b="1" dirty="0"/>
              <a:t>üst kenarı göz hizasında; </a:t>
            </a:r>
            <a:endParaRPr lang="tr-TR" sz="1800" b="1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Ekran </a:t>
            </a:r>
            <a:r>
              <a:rPr lang="tr-TR" sz="1800" b="1" dirty="0"/>
              <a:t>kol boyu mesafede (40-80cm)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Koltuk </a:t>
            </a:r>
            <a:r>
              <a:rPr lang="tr-TR" sz="1800" b="1" dirty="0"/>
              <a:t>arkalığı iyi bir bel desteği sağlar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Koltuk </a:t>
            </a:r>
            <a:r>
              <a:rPr lang="tr-TR" sz="1800" b="1" dirty="0"/>
              <a:t>arkalığı ve oturağın yüksekliği ile </a:t>
            </a:r>
            <a:r>
              <a:rPr lang="tr-TR" sz="1800" b="1" dirty="0" err="1"/>
              <a:t>yatıklığı</a:t>
            </a:r>
            <a:r>
              <a:rPr lang="tr-TR" sz="1800" b="1" dirty="0"/>
              <a:t> kullanıcı tarafından kolayca ayarlanabilir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Klavye </a:t>
            </a:r>
            <a:r>
              <a:rPr lang="tr-TR" sz="1800" b="1" dirty="0"/>
              <a:t>yüksekliği, kol ile ön kolun gevşek ve yere paralel durmasına imkan sağlar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Bilekler düzgün</a:t>
            </a:r>
            <a:endParaRPr lang="tr-TR" sz="1800" b="1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Eğer </a:t>
            </a:r>
            <a:r>
              <a:rPr lang="tr-TR" sz="1800" b="1" dirty="0"/>
              <a:t>gerekiyorsa, yumuşak yüzeyli ve hareketli bir bilek </a:t>
            </a:r>
            <a:r>
              <a:rPr lang="tr-TR" sz="1800" b="1" dirty="0" smtClean="0"/>
              <a:t>desteği</a:t>
            </a:r>
            <a:endParaRPr lang="tr-TR" sz="1800" b="1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Bacaklar </a:t>
            </a:r>
            <a:r>
              <a:rPr lang="tr-TR" sz="1800" b="1" dirty="0"/>
              <a:t>yere paralel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Çalışma </a:t>
            </a:r>
            <a:r>
              <a:rPr lang="tr-TR" sz="1800" b="1" dirty="0"/>
              <a:t>yüzeyinin altında bacaklar için geniş alan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tr-TR" sz="1800" b="1" dirty="0" smtClean="0"/>
              <a:t>Ayaklar </a:t>
            </a:r>
            <a:r>
              <a:rPr lang="tr-TR" sz="1800" b="1" dirty="0"/>
              <a:t>tamamen yere veya bir ayaklığa basıyor</a:t>
            </a:r>
          </a:p>
        </p:txBody>
      </p:sp>
      <p:pic>
        <p:nvPicPr>
          <p:cNvPr id="16387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o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5093" y="927098"/>
            <a:ext cx="8202304" cy="81377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/>
              <a:t>YANLIŞ BİLGİSAYAR KULLANIMINDA OLUŞABİLECEK SAĞLIK SORUNLARI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2" y="2489200"/>
            <a:ext cx="4419795" cy="37445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b="1" dirty="0"/>
              <a:t>Bilgisayarla yazarken ellerinize kramp giriyor mu? </a:t>
            </a:r>
            <a:endParaRPr lang="tr-TR" b="1" dirty="0" smtClean="0"/>
          </a:p>
          <a:p>
            <a:pPr algn="ctr"/>
            <a:r>
              <a:rPr lang="tr-TR" b="1" dirty="0" smtClean="0"/>
              <a:t>Ya </a:t>
            </a:r>
            <a:r>
              <a:rPr lang="tr-TR" b="1" dirty="0"/>
              <a:t>da gözlerinizin yaşardığı oluyor mu? </a:t>
            </a:r>
            <a:endParaRPr lang="tr-TR" b="1" dirty="0" smtClean="0"/>
          </a:p>
          <a:p>
            <a:pPr algn="ctr"/>
            <a:r>
              <a:rPr lang="tr-TR" b="1" dirty="0" smtClean="0"/>
              <a:t>Bel </a:t>
            </a:r>
            <a:r>
              <a:rPr lang="tr-TR" b="1" dirty="0"/>
              <a:t>ağrıları, baş ağrıları sık oluyor mu? </a:t>
            </a:r>
            <a:endParaRPr lang="tr-TR" b="1" dirty="0" smtClean="0"/>
          </a:p>
          <a:p>
            <a:pPr algn="ctr"/>
            <a:r>
              <a:rPr lang="tr-TR" b="1" dirty="0" smtClean="0"/>
              <a:t>Her </a:t>
            </a:r>
            <a:r>
              <a:rPr lang="tr-TR" b="1" dirty="0"/>
              <a:t>zaman olduğu gibi bilinçsizce yapılan davranışlar bilgisayar kullanımı sırasında da sağlık sorunları görülmesine neden olabilir. </a:t>
            </a:r>
          </a:p>
        </p:txBody>
      </p:sp>
      <p:pic>
        <p:nvPicPr>
          <p:cNvPr id="17410" name="Picture 2" descr="http://abubakarsidiiq.files.wordpress.com/2010/03/my-work-sucks-healthwise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01" y="2052813"/>
            <a:ext cx="2695575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clabs.com.tr/wp-content/uploads/2012/04/bilgisayarergonomisiyanliskullanim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27"/>
          <a:stretch/>
        </p:blipFill>
        <p:spPr bwMode="auto">
          <a:xfrm>
            <a:off x="4979557" y="3961536"/>
            <a:ext cx="3577589" cy="23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2547" y="7956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BİLGİSAYAR KULLANIMINA BAĞLI RAHATSIZLIK NEDENLERİ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204" y="2363821"/>
            <a:ext cx="8054502" cy="4328809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Bilgisayar kullandıktan sonra aşağıdaki bölgelerinizde çeşitli rahatsızlıklarla karşılaşabilirsiniz. Şimdi bu rahatsızlıkların nedenlerini birlikte inceleyelim.</a:t>
            </a:r>
            <a:endParaRPr lang="tr-TR" b="1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44616"/>
              </p:ext>
            </p:extLst>
          </p:nvPr>
        </p:nvGraphicFramePr>
        <p:xfrm>
          <a:off x="855449" y="4012934"/>
          <a:ext cx="4287882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527"/>
                <a:gridCol w="2459355"/>
              </a:tblGrid>
              <a:tr h="2067697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Baş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Gözler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Boyun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Omuzlar ve Kollar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Dirsekler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Bilek ve Ön Kol	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Eller ve Parmaklar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Aşağı Sırt ve Bel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Yukarı Sırt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Kalça ve Bacaklar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Dizler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1600" b="1" dirty="0" smtClean="0"/>
                        <a:t>Ayak ve Ayak Bilekleri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tr-T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1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BİLGİSAYAR VE SAĞLIK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490" y="2606721"/>
            <a:ext cx="8226871" cy="3846539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Bilgisayarların</a:t>
            </a:r>
            <a:r>
              <a:rPr lang="tr-TR" b="1" dirty="0"/>
              <a:t>, bilinçsizce ve uzun süre kullanıldığı zaman sağlık sorunlarına neden olabildiği de bir gerçek. </a:t>
            </a:r>
            <a:endParaRPr lang="tr-TR" b="1" dirty="0" smtClean="0"/>
          </a:p>
          <a:p>
            <a:pPr algn="ctr"/>
            <a:r>
              <a:rPr lang="tr-TR" b="1" dirty="0" smtClean="0"/>
              <a:t>Bu </a:t>
            </a:r>
            <a:r>
              <a:rPr lang="tr-TR" b="1" dirty="0"/>
              <a:t>sağlık sorunları kimilerinde ellerde, bileklerde, kollarda, omuzlarda, boyunda ve sırtta ağrı, tutulma veya kasılmayla kendini gösterirken, kimilerinde halsizlik, isteksizlik ve görme bozuklukları olarak ortaya çıkabiliyor.</a:t>
            </a:r>
          </a:p>
        </p:txBody>
      </p:sp>
    </p:spTree>
    <p:extLst>
      <p:ext uri="{BB962C8B-B14F-4D97-AF65-F5344CB8AC3E}">
        <p14:creationId xmlns:p14="http://schemas.microsoft.com/office/powerpoint/2010/main" val="27072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0660" y="795652"/>
            <a:ext cx="7513656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Baş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Monitörünüz </a:t>
            </a:r>
            <a:r>
              <a:rPr lang="tr-TR" b="1" dirty="0"/>
              <a:t>çok alçak olabilir</a:t>
            </a:r>
          </a:p>
          <a:p>
            <a:r>
              <a:rPr lang="tr-TR" b="1" dirty="0"/>
              <a:t>Ekranınız üzerindeki parlama veya yansıma göz yorgunluğuna neden olur.</a:t>
            </a:r>
          </a:p>
          <a:p>
            <a:r>
              <a:rPr lang="tr-TR" b="1" dirty="0"/>
              <a:t>Monitörünüz çok yakın olabilir.</a:t>
            </a:r>
          </a:p>
          <a:p>
            <a:r>
              <a:rPr lang="tr-TR" b="1" dirty="0"/>
              <a:t>Işıklandırma yetersiz veya çok fazla olabilir.</a:t>
            </a:r>
          </a:p>
          <a:p>
            <a:r>
              <a:rPr lang="tr-TR" b="1" dirty="0"/>
              <a:t>Uzun süreler gözlerinizi dinlendirmeden çalışıyor olabilirsiniz.</a:t>
            </a:r>
          </a:p>
          <a:p>
            <a:r>
              <a:rPr lang="tr-TR" b="1" dirty="0"/>
              <a:t>Yazı karakterleriniz çok küçük olabilir.</a:t>
            </a:r>
          </a:p>
          <a:p>
            <a:r>
              <a:rPr lang="tr-TR" b="1" dirty="0"/>
              <a:t>Ekran karşıtlığı (kontrast) yetersiz veya görüntü tazeleme hızı çok düşük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0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5091" y="768356"/>
            <a:ext cx="7956646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Gözler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Monitörünüze çok yakın oturuyor olabilirsiniz.</a:t>
            </a:r>
          </a:p>
          <a:p>
            <a:r>
              <a:rPr lang="tr-TR" b="1" dirty="0"/>
              <a:t>Uzun süreler gözlerinizi dinlendirmeden çalışıyor olabilirsiniz.</a:t>
            </a:r>
          </a:p>
          <a:p>
            <a:r>
              <a:rPr lang="tr-TR" b="1" dirty="0"/>
              <a:t>Gözlerinizi yeterli sıklıkta kırpmıyor olabilirsiniz.</a:t>
            </a:r>
          </a:p>
          <a:p>
            <a:r>
              <a:rPr lang="tr-TR" b="1" dirty="0"/>
              <a:t>Numarası eskimiş gözlük veya lens kullanıyor olabilirsiniz.</a:t>
            </a:r>
          </a:p>
          <a:p>
            <a:r>
              <a:rPr lang="tr-TR" b="1" dirty="0"/>
              <a:t>Işıklandırma yetersiz veya çok fazla olabilir.</a:t>
            </a:r>
          </a:p>
          <a:p>
            <a:r>
              <a:rPr lang="tr-TR" b="1" dirty="0"/>
              <a:t>Ekran karşıtlığı (kontrast) yetersiz veya görüntü tazeleme hızı çok düşük olabilir</a:t>
            </a:r>
            <a:r>
              <a:rPr lang="tr-TR" b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7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853" y="1063576"/>
            <a:ext cx="8038532" cy="709865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Boyun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2" y="2489200"/>
            <a:ext cx="7657048" cy="3530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Telefon ile konuşurken ahizeyi başınız ile omuzunuz arasına sıkıştırıyor olabilirsiniz.</a:t>
            </a:r>
          </a:p>
          <a:p>
            <a:r>
              <a:rPr lang="tr-TR" b="1" dirty="0"/>
              <a:t>Üzerinde çalıştığınız doküman çok aşağıda (veya çok yanda) duruyor olabilir.</a:t>
            </a:r>
          </a:p>
          <a:p>
            <a:r>
              <a:rPr lang="tr-TR" b="1" dirty="0"/>
              <a:t>Monitörünüz uygun olmayan yükseklikte veya çok yanda duruyor olabilir.</a:t>
            </a:r>
          </a:p>
          <a:p>
            <a:r>
              <a:rPr lang="tr-TR" b="1" dirty="0"/>
              <a:t>Sandalyeniz klavyenizden fazla uzakta (veya sandalyenizin arkalığı fazla geriye yatırılmış) olabilir.</a:t>
            </a:r>
          </a:p>
          <a:p>
            <a:r>
              <a:rPr lang="tr-TR" b="1" dirty="0" err="1"/>
              <a:t>Bifokal</a:t>
            </a:r>
            <a:r>
              <a:rPr lang="tr-TR" b="1" dirty="0"/>
              <a:t> gözlük kullanıyor ve başınızı fazlaca geriye eğiyor olabilirsiniz.</a:t>
            </a:r>
          </a:p>
          <a:p>
            <a:r>
              <a:rPr lang="tr-TR" b="1" dirty="0"/>
              <a:t>Ekranı görebilmek için öne eğiliyor olabilirsiniz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393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5911" y="1027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Omuzlar ve Kollar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2" y="2489200"/>
            <a:ext cx="7657048" cy="3530600"/>
          </a:xfrm>
        </p:spPr>
        <p:txBody>
          <a:bodyPr>
            <a:normAutofit/>
          </a:bodyPr>
          <a:lstStyle/>
          <a:p>
            <a:r>
              <a:rPr lang="tr-TR" b="1" dirty="0" smtClean="0"/>
              <a:t>Fareniz çok </a:t>
            </a:r>
            <a:r>
              <a:rPr lang="tr-TR" b="1" dirty="0"/>
              <a:t>yüksek, çok yanda veya çok uzakta olabilir.</a:t>
            </a:r>
          </a:p>
          <a:p>
            <a:r>
              <a:rPr lang="tr-TR" b="1" dirty="0"/>
              <a:t>Klavyeniz çok alçak / yüksek / uzak olabilir.</a:t>
            </a:r>
          </a:p>
          <a:p>
            <a:r>
              <a:rPr lang="tr-TR" b="1" dirty="0"/>
              <a:t>Uygun pozisyonu sağlayamıyor olabilirsiniz.</a:t>
            </a:r>
          </a:p>
          <a:p>
            <a:r>
              <a:rPr lang="tr-TR" b="1" dirty="0"/>
              <a:t>Telefonu açmak veya numara çevirmek için çok ileri uzanıyor olabilirsiniz.</a:t>
            </a:r>
          </a:p>
          <a:p>
            <a:r>
              <a:rPr lang="tr-TR" b="1" dirty="0"/>
              <a:t>Ekranı görebilmek için öne eğiliyor olabilirsiniz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448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88" y="877539"/>
            <a:ext cx="810677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Dirsekler ile İlgili Rahatsızlık </a:t>
            </a:r>
            <a:r>
              <a:rPr lang="tr-TR" sz="3200" b="1" dirty="0" smtClean="0"/>
              <a:t>Nedenleri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Fare için </a:t>
            </a:r>
            <a:r>
              <a:rPr lang="tr-TR" b="1" dirty="0"/>
              <a:t>çok ileri uzanıyor olabilirsiniz.</a:t>
            </a:r>
          </a:p>
          <a:p>
            <a:r>
              <a:rPr lang="tr-TR" b="1" dirty="0"/>
              <a:t>Dirsekleriniz üzerine dayanıyor olabilirsiniz.</a:t>
            </a:r>
          </a:p>
          <a:p>
            <a:r>
              <a:rPr lang="tr-TR" b="1" dirty="0" smtClean="0"/>
              <a:t>Klavye </a:t>
            </a:r>
            <a:r>
              <a:rPr lang="tr-TR" b="1" dirty="0"/>
              <a:t>veya </a:t>
            </a:r>
            <a:r>
              <a:rPr lang="tr-TR" b="1" dirty="0" smtClean="0"/>
              <a:t>farenizi aşırı </a:t>
            </a:r>
            <a:r>
              <a:rPr lang="tr-TR" b="1" dirty="0"/>
              <a:t>şekilde kullanıyor olabilirsiniz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271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/>
              <a:t>Bilek ve Ön Kol ile İlgili Rahatsızlık </a:t>
            </a:r>
            <a:r>
              <a:rPr lang="tr-TR" sz="3200" b="1" dirty="0" smtClean="0"/>
              <a:t>Nedenleri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2" y="2489199"/>
            <a:ext cx="7102572" cy="3843507"/>
          </a:xfrm>
        </p:spPr>
        <p:txBody>
          <a:bodyPr>
            <a:normAutofit fontScale="92500"/>
          </a:bodyPr>
          <a:lstStyle/>
          <a:p>
            <a:r>
              <a:rPr lang="tr-TR" b="1" dirty="0"/>
              <a:t>Bilekleriniz </a:t>
            </a:r>
            <a:r>
              <a:rPr lang="tr-TR" b="1" dirty="0" smtClean="0"/>
              <a:t>düz pozisyonda </a:t>
            </a:r>
            <a:r>
              <a:rPr lang="tr-TR" b="1" dirty="0"/>
              <a:t>değil, yukarı, aşağı veya yanlara doğru bükülü duruyor olabilir.</a:t>
            </a:r>
          </a:p>
          <a:p>
            <a:r>
              <a:rPr lang="tr-TR" b="1" dirty="0"/>
              <a:t>Klavyenizin bacakları açık olup klavyenizi yükseltiyor olabilir.</a:t>
            </a:r>
          </a:p>
          <a:p>
            <a:r>
              <a:rPr lang="tr-TR" b="1" dirty="0" smtClean="0"/>
              <a:t>Fareniz doğru </a:t>
            </a:r>
            <a:r>
              <a:rPr lang="tr-TR" b="1" dirty="0"/>
              <a:t>pozisyonlandırılmamış, çok uzakta duruyor olabilir.</a:t>
            </a:r>
          </a:p>
          <a:p>
            <a:r>
              <a:rPr lang="tr-TR" b="1" dirty="0"/>
              <a:t>Klavyeniz çok yüksekte veya alçakta olabilir.</a:t>
            </a:r>
          </a:p>
          <a:p>
            <a:r>
              <a:rPr lang="tr-TR" b="1" dirty="0" smtClean="0"/>
              <a:t>Klavyenin </a:t>
            </a:r>
            <a:r>
              <a:rPr lang="tr-TR" b="1" dirty="0"/>
              <a:t>tuşlarına çok sert basıyor olabilirsiniz.</a:t>
            </a:r>
          </a:p>
          <a:p>
            <a:r>
              <a:rPr lang="tr-TR" b="1" dirty="0" smtClean="0"/>
              <a:t>Dirseklerinizi </a:t>
            </a:r>
            <a:r>
              <a:rPr lang="tr-TR" b="1" dirty="0"/>
              <a:t>gövdenizden çok uzakta tutuyor olabilirsiniz</a:t>
            </a:r>
            <a:r>
              <a:rPr lang="tr-TR" b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12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Bilek ve Ön Kol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2" y="2489199"/>
            <a:ext cx="7102572" cy="3843507"/>
          </a:xfrm>
        </p:spPr>
        <p:txBody>
          <a:bodyPr>
            <a:normAutofit/>
          </a:bodyPr>
          <a:lstStyle/>
          <a:p>
            <a:r>
              <a:rPr lang="tr-TR" b="1" dirty="0"/>
              <a:t>Mola vermeksizin uzun süre klavye kullanıyor olabilirsiniz.</a:t>
            </a:r>
          </a:p>
          <a:p>
            <a:r>
              <a:rPr lang="tr-TR" b="1" dirty="0"/>
              <a:t>Klavye doğrudan önünüzde olmayabilir.</a:t>
            </a:r>
          </a:p>
          <a:p>
            <a:r>
              <a:rPr lang="tr-TR" b="1" dirty="0"/>
              <a:t>Ergonomik bir kaleme ihtiyacınız olabilir</a:t>
            </a:r>
            <a:r>
              <a:rPr lang="tr-TR" b="1" dirty="0" smtClean="0"/>
              <a:t>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31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Eller ve Parmaklar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1" y="2489200"/>
            <a:ext cx="7452767" cy="3530600"/>
          </a:xfrm>
        </p:spPr>
        <p:txBody>
          <a:bodyPr>
            <a:normAutofit fontScale="92500"/>
          </a:bodyPr>
          <a:lstStyle/>
          <a:p>
            <a:r>
              <a:rPr lang="tr-TR" b="1" dirty="0"/>
              <a:t>Mola vermeksizin uzun süre klavye kullanıyor olabilirsiniz.</a:t>
            </a:r>
          </a:p>
          <a:p>
            <a:r>
              <a:rPr lang="tr-TR" b="1" dirty="0"/>
              <a:t>Kalem veya işaretçi cihazınızı </a:t>
            </a:r>
            <a:r>
              <a:rPr lang="tr-TR" b="1" dirty="0" smtClean="0"/>
              <a:t>(fare, </a:t>
            </a:r>
            <a:r>
              <a:rPr lang="tr-TR" b="1" dirty="0" err="1"/>
              <a:t>trackball</a:t>
            </a:r>
            <a:r>
              <a:rPr lang="tr-TR" b="1" dirty="0"/>
              <a:t>) çok sıkı tutuyor olabilirsiniz.</a:t>
            </a:r>
          </a:p>
          <a:p>
            <a:r>
              <a:rPr lang="tr-TR" b="1" dirty="0"/>
              <a:t>Bilekleriniz veya elleriniz üzerinde baskı olabilir.</a:t>
            </a:r>
          </a:p>
          <a:p>
            <a:r>
              <a:rPr lang="tr-TR" b="1" dirty="0" smtClean="0"/>
              <a:t>Farenizle aşırı </a:t>
            </a:r>
            <a:r>
              <a:rPr lang="tr-TR" b="1" dirty="0"/>
              <a:t>sayıda tıklama yapıyor olabilirsiniz.</a:t>
            </a:r>
          </a:p>
          <a:p>
            <a:r>
              <a:rPr lang="tr-TR" b="1" dirty="0"/>
              <a:t>Klavyenizin rakam tuşlarını veya hesap makinasını aşırı kullanıyor olabilirsiniz.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70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Aşağı Sırt ve Bel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1" y="2489199"/>
            <a:ext cx="7102571" cy="3755957"/>
          </a:xfrm>
        </p:spPr>
        <p:txBody>
          <a:bodyPr>
            <a:normAutofit/>
          </a:bodyPr>
          <a:lstStyle/>
          <a:p>
            <a:r>
              <a:rPr lang="tr-TR" b="1" dirty="0"/>
              <a:t>Sandalyeniz belinizi uygun şekilde desteklemiyor olabilir.</a:t>
            </a:r>
          </a:p>
          <a:p>
            <a:r>
              <a:rPr lang="tr-TR" b="1" dirty="0"/>
              <a:t>Uygun pozisyonu sağlayamıyor olabilirsiniz.</a:t>
            </a:r>
          </a:p>
          <a:p>
            <a:r>
              <a:rPr lang="tr-TR" b="1" dirty="0"/>
              <a:t>Mola vermeksizin uzun süre oturuyor olabilirsiniz.</a:t>
            </a:r>
          </a:p>
          <a:p>
            <a:r>
              <a:rPr lang="tr-TR" b="1" dirty="0"/>
              <a:t>Sandalyeniz uygun biçimde ayarlanmamış olabilir.</a:t>
            </a:r>
          </a:p>
          <a:p>
            <a:r>
              <a:rPr lang="tr-TR" b="1" dirty="0" smtClean="0"/>
              <a:t>Ekranı </a:t>
            </a:r>
            <a:r>
              <a:rPr lang="tr-TR" b="1" dirty="0"/>
              <a:t>görebilmek için öne eğiliyor olabilirsiniz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782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Yukarı Sırt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Klavyeniz veya </a:t>
            </a:r>
            <a:r>
              <a:rPr lang="tr-TR" b="1" dirty="0" smtClean="0"/>
              <a:t>fareniz çok </a:t>
            </a:r>
            <a:r>
              <a:rPr lang="tr-TR" b="1" dirty="0"/>
              <a:t>uzakta duruyor olabilir.</a:t>
            </a:r>
          </a:p>
          <a:p>
            <a:r>
              <a:rPr lang="tr-TR" b="1" dirty="0"/>
              <a:t>Sandalyenizin arkalığı çok alçak olabilir veya hatalı şekilde eğik olabilir.</a:t>
            </a:r>
          </a:p>
          <a:p>
            <a:r>
              <a:rPr lang="tr-TR" b="1" dirty="0"/>
              <a:t>Uygun pozisyonu sağlayamıyor olabilirsiniz.</a:t>
            </a:r>
          </a:p>
          <a:p>
            <a:r>
              <a:rPr lang="tr-TR" b="1" dirty="0"/>
              <a:t>Telefonunuz veya hesap makinanız çok uzakta duruyor olabilir.</a:t>
            </a:r>
          </a:p>
          <a:p>
            <a:r>
              <a:rPr lang="tr-TR" b="1" dirty="0"/>
              <a:t>Bilgisayarınıza sürekli olarak CD veya disket takıp çıkartıyor olabilirsiniz.</a:t>
            </a:r>
          </a:p>
          <a:p>
            <a:r>
              <a:rPr lang="tr-TR" b="1" dirty="0"/>
              <a:t>Sandalyeniz uygun biçimde ayarlanmamış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29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BİLGİSAYAR BAŞINDA İKEN..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71248" y="2505157"/>
            <a:ext cx="4941697" cy="40233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b="1" dirty="0"/>
              <a:t>Birçok kişi bilgisayar başında iken, nasıl oturduğunu çoktan unutmuş, sırt öne eğilmiş, eller klavye ya da fare üstünde, gözleri ekrana kilitlenmiş vaziyette zamanın ne kadar hızlı geçtiğinden habersizdir. </a:t>
            </a:r>
            <a:endParaRPr lang="tr-TR" b="1" dirty="0" smtClean="0"/>
          </a:p>
          <a:p>
            <a:pPr algn="ctr"/>
            <a:r>
              <a:rPr lang="tr-TR" b="1" dirty="0" smtClean="0"/>
              <a:t>Ancak </a:t>
            </a:r>
            <a:r>
              <a:rPr lang="tr-TR" b="1" dirty="0"/>
              <a:t>bilgisayar başından kalktıklarında; gözlerinde yanma, boyun kaslarında ağrı ve sertleşme, elde uyuşukluk, yorgunluk gibi şikâyetlerden söz etmeye başlarlar.</a:t>
            </a:r>
          </a:p>
        </p:txBody>
      </p:sp>
      <p:pic>
        <p:nvPicPr>
          <p:cNvPr id="3074" name="Picture 2" descr="http://media.dunyabulteni.net/250x190/2011/03/31/bilgisayar-goz-yorgunl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1" y="2901462"/>
            <a:ext cx="3325250" cy="2681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81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Dizler ile İlgili Rahatsızlık </a:t>
            </a:r>
            <a:r>
              <a:rPr lang="it-IT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Sandalyeniz çok yüksek olabilir.</a:t>
            </a:r>
          </a:p>
          <a:p>
            <a:r>
              <a:rPr lang="tr-TR" b="1" dirty="0"/>
              <a:t>Sandalyenizin oturak kısmı çok derin olabilir.</a:t>
            </a:r>
          </a:p>
          <a:p>
            <a:r>
              <a:rPr lang="tr-TR" b="1" dirty="0"/>
              <a:t>Sandalyeniz çok alçak olabilir.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63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Ayak ve Ayak Bilekleri ile İlgili Rahatsızlık </a:t>
            </a:r>
            <a:r>
              <a:rPr lang="tr-TR" b="1" dirty="0" smtClean="0"/>
              <a:t>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Sandalyeniz çok yüksek olabilir.</a:t>
            </a:r>
          </a:p>
          <a:p>
            <a:r>
              <a:rPr lang="tr-TR" b="1" dirty="0"/>
              <a:t>Mola vermeksizin uzun süre oturuyor olabilirsiniz.</a:t>
            </a:r>
          </a:p>
          <a:p>
            <a:r>
              <a:rPr lang="tr-TR" b="1" dirty="0"/>
              <a:t>Bilgisayar kasanız masanızın altında, ayaklarınızı rahatsız bir pozisyona zorlayacak şekilde yerleştirilmiş olabilir</a:t>
            </a:r>
            <a:r>
              <a:rPr lang="tr-TR" b="1" dirty="0" smtClean="0"/>
              <a:t>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13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27083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ctechnotes.com/wp-content/uploads/2009/07/killing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66" y="3459041"/>
            <a:ext cx="3829050" cy="2733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PEKİ NE YAPMALIYIZ?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502" y="2224586"/>
            <a:ext cx="7533564" cy="3608044"/>
          </a:xfrm>
        </p:spPr>
        <p:txBody>
          <a:bodyPr/>
          <a:lstStyle/>
          <a:p>
            <a:pPr algn="ctr"/>
            <a:r>
              <a:rPr lang="tr-TR" b="1" dirty="0"/>
              <a:t>Yanlış bilgisayar kullanımından kaynaklanan sağlık sorunlarından etkilenmek istemiyorsanız, bilgisayar kullanırken dikkat etmeniz gereken bazı kurallar </a:t>
            </a:r>
            <a:r>
              <a:rPr lang="tr-TR" b="1" dirty="0" smtClean="0"/>
              <a:t>var..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5" y="3758712"/>
            <a:ext cx="1630973" cy="232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93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BİLGİSAYAR SATIN ALIRKEN…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98543" y="2848708"/>
            <a:ext cx="4729763" cy="3442417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b="1" dirty="0"/>
              <a:t>Bilgisayar satın alırken işlemcisinin, </a:t>
            </a:r>
            <a:r>
              <a:rPr lang="tr-TR" b="1" dirty="0" smtClean="0"/>
              <a:t>bellek kapasitesinin </a:t>
            </a:r>
            <a:r>
              <a:rPr lang="tr-TR" b="1" dirty="0"/>
              <a:t>veya çoklu ortam özelliklerinin yanında bilgisayar monitörünün ne kadar radyasyon yaydığı, klavye ve faresinin ergonomik olup olmadığı gibi konulara da dikkat edin.</a:t>
            </a:r>
          </a:p>
        </p:txBody>
      </p:sp>
      <p:pic>
        <p:nvPicPr>
          <p:cNvPr id="5122" name="Picture 2" descr="http://mysomuchworld.com/wp-content/uploads/2013/03/buying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2848708"/>
            <a:ext cx="3509688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ORTAMI HAVALANDIRIN</a:t>
            </a:r>
            <a:endParaRPr lang="tr-TR" b="1" dirty="0"/>
          </a:p>
        </p:txBody>
      </p:sp>
      <p:pic>
        <p:nvPicPr>
          <p:cNvPr id="6146" name="Picture 2" descr="http://www.momtoob.com/wp-content/uploads/2013/03/Extraordinary-teen-room-ideas-with-red-white-wall-bed-pillow-blanket-table-chair-personal-computer-cabinet-book-cuboard-window-cur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1" y="2538484"/>
            <a:ext cx="6755642" cy="3330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79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642551"/>
            <a:ext cx="7916594" cy="109481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ÇALIŞMA ORTAMINI DÜZENLEYİN</a:t>
            </a:r>
            <a:endParaRPr lang="tr-TR" sz="3600" b="1" dirty="0"/>
          </a:p>
        </p:txBody>
      </p:sp>
      <p:pic>
        <p:nvPicPr>
          <p:cNvPr id="7170" name="Picture 2" descr="http://media.tigerpixel.de/images/Karl_Philipp__Home_Office__Workplace__0800x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27" y="2349282"/>
            <a:ext cx="6157433" cy="3328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MASANIZI DÜZENLEYİN</a:t>
            </a:r>
            <a:endParaRPr lang="tr-TR" b="1" dirty="0"/>
          </a:p>
        </p:txBody>
      </p:sp>
      <p:pic>
        <p:nvPicPr>
          <p:cNvPr id="8194" name="Picture 2" descr="http://img.wikinut.com/img/1c2uu33eb.kz96bq/jpeg/724x5000/Desktop-Computer-Workpla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4" y="2618574"/>
            <a:ext cx="6196083" cy="325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TEMİZLİĞE DİKKAT!</a:t>
            </a:r>
            <a:endParaRPr lang="tr-TR" b="1" dirty="0"/>
          </a:p>
        </p:txBody>
      </p:sp>
      <p:pic>
        <p:nvPicPr>
          <p:cNvPr id="9218" name="Picture 2" descr="http://pad1.whstatic.com/images/thumb/3/3b/CleanLaptopScreen-3.jpg/550px-CleanLaptopScreen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 bwMode="auto">
          <a:xfrm>
            <a:off x="892256" y="2588068"/>
            <a:ext cx="7017639" cy="321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169</TotalTime>
  <Words>1055</Words>
  <Application>Microsoft Office PowerPoint</Application>
  <PresentationFormat>Ekran Gösterisi (4:3)</PresentationFormat>
  <Paragraphs>132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Austin</vt:lpstr>
      <vt:lpstr>BİLGİSAYAR KULLANIRKEN DİKKAT EDİLMESİ GEREKENLER VE SAĞLIK KURALLARI</vt:lpstr>
      <vt:lpstr>BİLGİSAYAR VE SAĞLIK</vt:lpstr>
      <vt:lpstr>BİLGİSAYAR BAŞINDA İKEN..</vt:lpstr>
      <vt:lpstr>PEKİ NE YAPMALIYIZ?</vt:lpstr>
      <vt:lpstr>BİLGİSAYAR SATIN ALIRKEN…</vt:lpstr>
      <vt:lpstr>ORTAMI HAVALANDIRIN</vt:lpstr>
      <vt:lpstr>ÇALIŞMA ORTAMINI DÜZENLEYİN</vt:lpstr>
      <vt:lpstr>MASANIZI DÜZENLEYİN</vt:lpstr>
      <vt:lpstr>TEMİZLİĞE DİKKAT!</vt:lpstr>
      <vt:lpstr>AYARLANABİLİR SANDALYE KULLANIN</vt:lpstr>
      <vt:lpstr>PowerPoint Sunusu</vt:lpstr>
      <vt:lpstr>UYGUN MASA SEÇİMİ</vt:lpstr>
      <vt:lpstr>IŞIK YANSIMALARINDAN KORUNUN</vt:lpstr>
      <vt:lpstr>UZUN SÜRE HAREKETSİZ KALMAYIN</vt:lpstr>
      <vt:lpstr>EKRANA BAKARKEN…</vt:lpstr>
      <vt:lpstr>İDEAL ÇALIŞMA ORTAMI</vt:lpstr>
      <vt:lpstr>İDEAL ÇALIŞMA ORTAMI</vt:lpstr>
      <vt:lpstr>YANLIŞ BİLGİSAYAR KULLANIMINDA OLUŞABİLECEK SAĞLIK SORUNLARI</vt:lpstr>
      <vt:lpstr>BİLGİSAYAR KULLANIMINA BAĞLI RAHATSIZLIK NEDENLERİ</vt:lpstr>
      <vt:lpstr>Baş ile İlgili Rahatsızlık Nedenleri</vt:lpstr>
      <vt:lpstr>Gözler ile İlgili Rahatsızlık Nedenleri</vt:lpstr>
      <vt:lpstr>Boyun ile İlgili Rahatsızlık Nedenleri</vt:lpstr>
      <vt:lpstr>Omuzlar ve Kollar ile İlgili Rahatsızlık Nedenleri</vt:lpstr>
      <vt:lpstr>Dirsekler ile İlgili Rahatsızlık Nedenleri</vt:lpstr>
      <vt:lpstr>Bilek ve Ön Kol ile İlgili Rahatsızlık Nedenleri</vt:lpstr>
      <vt:lpstr>Bilek ve Ön Kol ile İlgili Rahatsızlık Nedenleri</vt:lpstr>
      <vt:lpstr>Eller ve Parmaklar ile İlgili Rahatsızlık Nedenleri</vt:lpstr>
      <vt:lpstr>Aşağı Sırt ve Bel ile İlgili Rahatsızlık Nedenleri</vt:lpstr>
      <vt:lpstr>Yukarı Sırt ile İlgili Rahatsızlık Nedenleri</vt:lpstr>
      <vt:lpstr>Dizler ile İlgili Rahatsızlık Nedenleri</vt:lpstr>
      <vt:lpstr>Ayak ve Ayak Bilekleri ile İlgili Rahatsızlık Nedenleri</vt:lpstr>
      <vt:lpstr>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VE SAĞLIK</dc:title>
  <dc:creator>Ahmet Soyarslan</dc:creator>
  <cp:lastModifiedBy>emine</cp:lastModifiedBy>
  <cp:revision>69</cp:revision>
  <dcterms:created xsi:type="dcterms:W3CDTF">2013-09-29T18:45:07Z</dcterms:created>
  <dcterms:modified xsi:type="dcterms:W3CDTF">2016-03-23T10:24:41Z</dcterms:modified>
</cp:coreProperties>
</file>